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85" r:id="rId2"/>
    <p:sldId id="286" r:id="rId3"/>
    <p:sldId id="287" r:id="rId4"/>
    <p:sldId id="259" r:id="rId5"/>
    <p:sldId id="344" r:id="rId6"/>
    <p:sldId id="345" r:id="rId7"/>
    <p:sldId id="346" r:id="rId8"/>
    <p:sldId id="347" r:id="rId9"/>
    <p:sldId id="348" r:id="rId10"/>
    <p:sldId id="349" r:id="rId11"/>
    <p:sldId id="350" r:id="rId12"/>
    <p:sldId id="351" r:id="rId13"/>
    <p:sldId id="353" r:id="rId14"/>
    <p:sldId id="389" r:id="rId15"/>
    <p:sldId id="354" r:id="rId16"/>
    <p:sldId id="355" r:id="rId17"/>
    <p:sldId id="390" r:id="rId18"/>
    <p:sldId id="356" r:id="rId19"/>
    <p:sldId id="357" r:id="rId20"/>
    <p:sldId id="358" r:id="rId21"/>
    <p:sldId id="359" r:id="rId22"/>
    <p:sldId id="391" r:id="rId23"/>
    <p:sldId id="360" r:id="rId24"/>
    <p:sldId id="392" r:id="rId25"/>
    <p:sldId id="393" r:id="rId26"/>
    <p:sldId id="394" r:id="rId27"/>
    <p:sldId id="395" r:id="rId28"/>
    <p:sldId id="396" r:id="rId29"/>
    <p:sldId id="397" r:id="rId30"/>
    <p:sldId id="398" r:id="rId31"/>
    <p:sldId id="399" r:id="rId32"/>
    <p:sldId id="400" r:id="rId33"/>
    <p:sldId id="446" r:id="rId34"/>
    <p:sldId id="401" r:id="rId35"/>
    <p:sldId id="447" r:id="rId36"/>
    <p:sldId id="402" r:id="rId37"/>
    <p:sldId id="403" r:id="rId38"/>
    <p:sldId id="404" r:id="rId39"/>
    <p:sldId id="448" r:id="rId40"/>
    <p:sldId id="449" r:id="rId41"/>
    <p:sldId id="450" r:id="rId42"/>
    <p:sldId id="405" r:id="rId43"/>
    <p:sldId id="407" r:id="rId44"/>
    <p:sldId id="408" r:id="rId45"/>
    <p:sldId id="409" r:id="rId46"/>
    <p:sldId id="410" r:id="rId47"/>
    <p:sldId id="411" r:id="rId48"/>
    <p:sldId id="412" r:id="rId49"/>
    <p:sldId id="413" r:id="rId50"/>
    <p:sldId id="414" r:id="rId51"/>
    <p:sldId id="415" r:id="rId52"/>
    <p:sldId id="416" r:id="rId53"/>
    <p:sldId id="417" r:id="rId54"/>
    <p:sldId id="418" r:id="rId55"/>
    <p:sldId id="451" r:id="rId56"/>
    <p:sldId id="452" r:id="rId57"/>
    <p:sldId id="453" r:id="rId58"/>
    <p:sldId id="454" r:id="rId59"/>
    <p:sldId id="459" r:id="rId60"/>
    <p:sldId id="460" r:id="rId61"/>
    <p:sldId id="461" r:id="rId62"/>
    <p:sldId id="284"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Comfortaa" panose="020B0604020202020204" charset="0"/>
      <p:regular r:id="rId73"/>
      <p:bold r:id="rId74"/>
    </p:embeddedFont>
    <p:embeddedFont>
      <p:font typeface="Nunito" panose="020B0604020202020204" charset="0"/>
      <p:regular r:id="rId75"/>
    </p:embeddedFont>
    <p:embeddedFont>
      <p:font typeface="Calibri Light" panose="020F0302020204030204" pitchFamily="34" charset="0"/>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23" autoAdjust="0"/>
  </p:normalViewPr>
  <p:slideViewPr>
    <p:cSldViewPr snapToGrid="0">
      <p:cViewPr varScale="1">
        <p:scale>
          <a:sx n="108" d="100"/>
          <a:sy n="108" d="100"/>
        </p:scale>
        <p:origin x="730"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986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659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97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587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675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887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8188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051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533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877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044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926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9126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0584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48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127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6900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470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405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462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0494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5221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4852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7248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9277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1827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1796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3357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9269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018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079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9380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5926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7127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767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793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5145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6791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1512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9165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2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141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208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9404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896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235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8189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123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0685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5630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807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1895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9270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26229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bb34fbb11_3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bb34fbb11_3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659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7327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279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gfbb34fbb11_2_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gfbb34fbb11_2_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gfbb34fbb11_2_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fbb34fbb11_2_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gfbb34fbb11_2_4"/>
          <p:cNvGrpSpPr/>
          <p:nvPr/>
        </p:nvGrpSpPr>
        <p:grpSpPr>
          <a:xfrm>
            <a:off x="255200" y="592"/>
            <a:ext cx="2250363" cy="1044300"/>
            <a:chOff x="255200" y="592"/>
            <a:chExt cx="2250363" cy="1044300"/>
          </a:xfrm>
        </p:grpSpPr>
        <p:sp>
          <p:nvSpPr>
            <p:cNvPr id="15" name="Google Shape;15;gfbb34fbb11_2_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gfbb34fbb11_2_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fbb34fbb11_2_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gfbb34fbb11_2_4"/>
          <p:cNvGrpSpPr/>
          <p:nvPr/>
        </p:nvGrpSpPr>
        <p:grpSpPr>
          <a:xfrm>
            <a:off x="905395" y="592"/>
            <a:ext cx="2250363" cy="1044300"/>
            <a:chOff x="905395" y="592"/>
            <a:chExt cx="2250363" cy="1044300"/>
          </a:xfrm>
        </p:grpSpPr>
        <p:sp>
          <p:nvSpPr>
            <p:cNvPr id="19" name="Google Shape;19;gfbb34fbb11_2_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fbb34fbb11_2_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gfbb34fbb11_2_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gfbb34fbb11_2_4"/>
          <p:cNvGrpSpPr/>
          <p:nvPr/>
        </p:nvGrpSpPr>
        <p:grpSpPr>
          <a:xfrm>
            <a:off x="7057468" y="5088"/>
            <a:ext cx="1851282" cy="752108"/>
            <a:chOff x="6917201" y="0"/>
            <a:chExt cx="2227777" cy="863400"/>
          </a:xfrm>
        </p:grpSpPr>
        <p:sp>
          <p:nvSpPr>
            <p:cNvPr id="23" name="Google Shape;23;gfbb34fbb11_2_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fbb34fbb11_2_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gfbb34fbb11_2_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gfbb34fbb11_2_4"/>
          <p:cNvGrpSpPr/>
          <p:nvPr/>
        </p:nvGrpSpPr>
        <p:grpSpPr>
          <a:xfrm>
            <a:off x="6553032" y="4217852"/>
            <a:ext cx="2389068" cy="925737"/>
            <a:chOff x="6917201" y="0"/>
            <a:chExt cx="2227777" cy="863400"/>
          </a:xfrm>
        </p:grpSpPr>
        <p:sp>
          <p:nvSpPr>
            <p:cNvPr id="27" name="Google Shape;27;gfbb34fbb11_2_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gfbb34fbb11_2_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gfbb34fbb11_2_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gfbb34fbb11_2_4"/>
          <p:cNvGrpSpPr/>
          <p:nvPr/>
        </p:nvGrpSpPr>
        <p:grpSpPr>
          <a:xfrm>
            <a:off x="199149" y="4055652"/>
            <a:ext cx="2795414" cy="1083308"/>
            <a:chOff x="6917201" y="0"/>
            <a:chExt cx="2227777" cy="863400"/>
          </a:xfrm>
        </p:grpSpPr>
        <p:sp>
          <p:nvSpPr>
            <p:cNvPr id="31" name="Google Shape;31;gfbb34fbb11_2_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gfbb34fbb11_2_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fbb34fbb11_2_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fbb34fbb11_2_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gfbb34fbb11_2_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gfbb34fbb11_2_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gfbb34fbb11_2_104"/>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gfbb34fbb11_2_104"/>
          <p:cNvGrpSpPr/>
          <p:nvPr/>
        </p:nvGrpSpPr>
        <p:grpSpPr>
          <a:xfrm>
            <a:off x="5959222" y="4119576"/>
            <a:ext cx="2520952" cy="1024165"/>
            <a:chOff x="6917201" y="0"/>
            <a:chExt cx="2227777" cy="863400"/>
          </a:xfrm>
        </p:grpSpPr>
        <p:sp>
          <p:nvSpPr>
            <p:cNvPr id="112" name="Google Shape;112;gfbb34fbb11_2_104"/>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fbb34fbb11_2_104"/>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fbb34fbb11_2_104"/>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gfbb34fbb11_2_104"/>
          <p:cNvGrpSpPr/>
          <p:nvPr/>
        </p:nvGrpSpPr>
        <p:grpSpPr>
          <a:xfrm>
            <a:off x="199149" y="2"/>
            <a:ext cx="2795414" cy="1083308"/>
            <a:chOff x="6917201" y="0"/>
            <a:chExt cx="2227777" cy="863400"/>
          </a:xfrm>
        </p:grpSpPr>
        <p:sp>
          <p:nvSpPr>
            <p:cNvPr id="116" name="Google Shape;116;gfbb34fbb11_2_10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fbb34fbb11_2_10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fbb34fbb11_2_10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gfbb34fbb11_2_104"/>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fbb34fbb11_2_104"/>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gfbb34fbb11_2_10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gfbb34fbb11_2_1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gfbb34fbb11_2_32"/>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gfbb34fbb11_2_32"/>
          <p:cNvGrpSpPr/>
          <p:nvPr/>
        </p:nvGrpSpPr>
        <p:grpSpPr>
          <a:xfrm>
            <a:off x="5594191" y="3961115"/>
            <a:ext cx="2910145" cy="1182340"/>
            <a:chOff x="6917201" y="0"/>
            <a:chExt cx="2227777" cy="863400"/>
          </a:xfrm>
        </p:grpSpPr>
        <p:sp>
          <p:nvSpPr>
            <p:cNvPr id="40" name="Google Shape;40;gfbb34fbb11_2_3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fbb34fbb11_2_3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fbb34fbb11_2_3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gfbb34fbb11_2_32"/>
          <p:cNvGrpSpPr/>
          <p:nvPr/>
        </p:nvGrpSpPr>
        <p:grpSpPr>
          <a:xfrm>
            <a:off x="199149" y="2"/>
            <a:ext cx="2795414" cy="1083308"/>
            <a:chOff x="6917201" y="0"/>
            <a:chExt cx="2227777" cy="863400"/>
          </a:xfrm>
        </p:grpSpPr>
        <p:sp>
          <p:nvSpPr>
            <p:cNvPr id="44" name="Google Shape;44;gfbb34fbb11_2_3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fbb34fbb11_2_3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fbb34fbb11_2_3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gfbb34fbb11_2_32"/>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gfbb34fbb11_2_3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gfbb34fbb11_2_4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gfbb34fbb11_2_4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gfbb34fbb11_2_4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gfbb34fbb11_2_4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gfbb34fbb11_2_4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gfbb34fbb11_2_4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gfbb34fbb11_2_5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fbb34fbb11_2_5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gfbb34fbb11_2_5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fbb34fbb11_2_5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gfbb34fbb11_2_51"/>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gfbb34fbb11_2_51"/>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gfbb34fbb11_2_5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gfbb34fbb11_2_5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fbb34fbb11_2_5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gfbb34fbb11_2_5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fbb34fbb11_2_5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gfbb34fbb11_2_5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gfbb34fbb11_2_6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fbb34fbb11_2_6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fbb34fbb11_2_6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fbb34fbb11_2_65"/>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gfbb34fbb11_2_65"/>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gfbb34fbb11_2_6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gfbb34fbb11_2_72"/>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fbb34fbb11_2_72"/>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gfbb34fbb11_2_72"/>
          <p:cNvGrpSpPr/>
          <p:nvPr/>
        </p:nvGrpSpPr>
        <p:grpSpPr>
          <a:xfrm>
            <a:off x="255991" y="-118"/>
            <a:ext cx="2251347" cy="1043408"/>
            <a:chOff x="3961956" y="4383950"/>
            <a:chExt cx="1160548" cy="548700"/>
          </a:xfrm>
        </p:grpSpPr>
        <p:sp>
          <p:nvSpPr>
            <p:cNvPr id="81" name="Google Shape;81;gfbb34fbb11_2_72"/>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fbb34fbb11_2_72"/>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fbb34fbb11_2_72"/>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gfbb34fbb11_2_7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gfbb34fbb11_2_72"/>
          <p:cNvGrpSpPr/>
          <p:nvPr/>
        </p:nvGrpSpPr>
        <p:grpSpPr>
          <a:xfrm>
            <a:off x="34934" y="4522125"/>
            <a:ext cx="1593306" cy="617072"/>
            <a:chOff x="6917201" y="0"/>
            <a:chExt cx="2227777" cy="863400"/>
          </a:xfrm>
        </p:grpSpPr>
        <p:sp>
          <p:nvSpPr>
            <p:cNvPr id="86" name="Google Shape;86;gfbb34fbb11_2_72"/>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fbb34fbb11_2_72"/>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fbb34fbb11_2_72"/>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gfbb34fbb11_2_72"/>
          <p:cNvGrpSpPr/>
          <p:nvPr/>
        </p:nvGrpSpPr>
        <p:grpSpPr>
          <a:xfrm>
            <a:off x="5886353" y="1243"/>
            <a:ext cx="3257455" cy="1261514"/>
            <a:chOff x="6917201" y="0"/>
            <a:chExt cx="2227777" cy="863400"/>
          </a:xfrm>
        </p:grpSpPr>
        <p:sp>
          <p:nvSpPr>
            <p:cNvPr id="90" name="Google Shape;90;gfbb34fbb11_2_7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fbb34fbb11_2_7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fbb34fbb11_2_7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gfbb34fbb11_2_7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gfbb34fbb11_2_7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gfbb34fbb11_2_9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fbb34fbb11_2_9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fbb34fbb11_2_9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fbb34fbb11_2_90"/>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gfbb34fbb11_2_90"/>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gfbb34fbb11_2_90"/>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gfbb34fbb11_2_9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gfbb34fbb11_2_98"/>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fbb34fbb11_2_98"/>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fbb34fbb11_2_9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fbb34fbb11_2_98"/>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gfbb34fbb11_2_9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gfbb34fbb11_2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gfbb34fbb11_2_0"/>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panose="020F0502020204030204"/>
              <a:buChar char="●"/>
              <a:defRPr sz="1300">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2pPr>
            <a:lvl3pPr marL="1371600" lvl="2"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3pPr>
            <a:lvl4pPr marL="1828800" lvl="3"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4pPr>
            <a:lvl5pPr marL="2286000" lvl="4"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5pPr>
            <a:lvl6pPr marL="2743200" lvl="5"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6pPr>
            <a:lvl7pPr marL="3200400" lvl="6"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7pPr>
            <a:lvl8pPr marL="3657600" lvl="7"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8pPr>
            <a:lvl9pPr marL="4114800" lvl="8"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gfbb34fbb11_2_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7"/>
        <p:cNvGrpSpPr/>
        <p:nvPr/>
      </p:nvGrpSpPr>
      <p:grpSpPr>
        <a:xfrm>
          <a:off x="0" y="0"/>
          <a:ext cx="0" cy="0"/>
          <a:chOff x="0" y="0"/>
          <a:chExt cx="0" cy="0"/>
        </a:xfrm>
      </p:grpSpPr>
      <p:sp>
        <p:nvSpPr>
          <p:cNvPr id="128" name="Google Shape;128;p1"/>
          <p:cNvSpPr txBox="1"/>
          <p:nvPr/>
        </p:nvSpPr>
        <p:spPr>
          <a:xfrm>
            <a:off x="1557800" y="1788193"/>
            <a:ext cx="6028399" cy="156501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700"/>
              <a:buFont typeface="Arial" panose="020B0604020202020204"/>
              <a:buNone/>
            </a:pPr>
            <a:r>
              <a:rPr lang="en-GB" sz="2600" b="1" i="0" u="none" strike="noStrike" cap="none" dirty="0" err="1">
                <a:solidFill>
                  <a:srgbClr val="CC4125"/>
                </a:solidFill>
                <a:latin typeface="Arial" panose="020B0604020202020204"/>
                <a:ea typeface="Arial" panose="020B0604020202020204"/>
                <a:cs typeface="Arial" panose="020B0604020202020204"/>
                <a:sym typeface="Arial" panose="020B0604020202020204"/>
              </a:rPr>
              <a:t>Đề</a:t>
            </a:r>
            <a:r>
              <a:rPr lang="en-GB" sz="2600" b="1" i="0" u="none" strike="noStrike" cap="none" dirty="0">
                <a:solidFill>
                  <a:srgbClr val="CC4125"/>
                </a:solidFill>
                <a:latin typeface="Arial" panose="020B0604020202020204"/>
                <a:ea typeface="Arial" panose="020B0604020202020204"/>
                <a:cs typeface="Arial" panose="020B0604020202020204"/>
                <a:sym typeface="Arial" panose="020B0604020202020204"/>
              </a:rPr>
              <a:t> </a:t>
            </a:r>
            <a:r>
              <a:rPr lang="en-GB" sz="2600" b="1" i="0" u="none" strike="noStrike" cap="none" dirty="0" err="1" smtClean="0">
                <a:solidFill>
                  <a:srgbClr val="CC4125"/>
                </a:solidFill>
                <a:latin typeface="Arial" panose="020B0604020202020204"/>
                <a:ea typeface="Arial" panose="020B0604020202020204"/>
                <a:cs typeface="Arial" panose="020B0604020202020204"/>
                <a:sym typeface="Arial" panose="020B0604020202020204"/>
              </a:rPr>
              <a:t>tài</a:t>
            </a:r>
            <a:endParaRPr lang="en-GB" sz="2600" b="1" i="0" u="none" strike="noStrike" cap="none" dirty="0" smtClean="0">
              <a:solidFill>
                <a:srgbClr val="CC4125"/>
              </a:solidFill>
              <a:latin typeface="Arial" panose="020B0604020202020204"/>
              <a:ea typeface="Arial" panose="020B0604020202020204"/>
              <a:cs typeface="Arial" panose="020B0604020202020204"/>
              <a:sym typeface="Arial" panose="020B0604020202020204"/>
            </a:endParaRPr>
          </a:p>
          <a:p>
            <a:pPr lvl="0" algn="ctr">
              <a:lnSpc>
                <a:spcPct val="115000"/>
              </a:lnSpc>
              <a:buSzPts val="3700"/>
            </a:pPr>
            <a:r>
              <a:rPr lang="en-GB" sz="2600" b="1" dirty="0" smtClean="0">
                <a:solidFill>
                  <a:srgbClr val="CC4125"/>
                </a:solidFill>
              </a:rPr>
              <a:t>T</a:t>
            </a:r>
            <a:r>
              <a:rPr lang="vi-VN" sz="2600" b="1" dirty="0">
                <a:solidFill>
                  <a:srgbClr val="CC4125"/>
                </a:solidFill>
              </a:rPr>
              <a:t>ÌM HIỂU APACHE HIVE VÀ VIẾT ỨNG DỤNG DEMO</a:t>
            </a:r>
            <a:endParaRPr sz="2600" b="1" i="0" u="none" strike="noStrike" cap="none" dirty="0">
              <a:solidFill>
                <a:srgbClr val="CC4125"/>
              </a:solidFill>
              <a:latin typeface="Arial" panose="020B0604020202020204"/>
              <a:ea typeface="Arial" panose="020B0604020202020204"/>
              <a:cs typeface="Arial" panose="020B0604020202020204"/>
              <a:sym typeface="Arial" panose="020B0604020202020204"/>
            </a:endParaRPr>
          </a:p>
        </p:txBody>
      </p:sp>
      <p:sp>
        <p:nvSpPr>
          <p:cNvPr id="129" name="Google Shape;129;p1"/>
          <p:cNvSpPr txBox="1"/>
          <p:nvPr/>
        </p:nvSpPr>
        <p:spPr>
          <a:xfrm>
            <a:off x="4299150" y="3499971"/>
            <a:ext cx="4444800" cy="1246465"/>
          </a:xfrm>
          <a:prstGeom prst="rect">
            <a:avLst/>
          </a:prstGeom>
          <a:noFill/>
          <a:ln>
            <a:noFill/>
          </a:ln>
        </p:spPr>
        <p:txBody>
          <a:bodyPr spcFirstLastPara="1" wrap="square" lIns="91425" tIns="91425" rIns="91425" bIns="91425" anchor="t" anchorCtr="0">
            <a:spAutoFit/>
          </a:bodyPr>
          <a:lstStyle/>
          <a:p>
            <a:pPr marL="0" marR="0" lvl="0" indent="0" algn="r" rtl="0">
              <a:spcBef>
                <a:spcPts val="0"/>
              </a:spcBef>
              <a:spcAft>
                <a:spcPts val="0"/>
              </a:spcAft>
              <a:buClr>
                <a:srgbClr val="000000"/>
              </a:buClr>
              <a:buSzPts val="2300"/>
              <a:buFont typeface="Arial" panose="020B0604020202020204"/>
              <a:buNone/>
            </a:pP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Môn </a:t>
            </a:r>
            <a:r>
              <a:rPr lang="en-GB" sz="2300" i="0" u="none" strike="noStrike" cap="none" dirty="0" err="1">
                <a:solidFill>
                  <a:srgbClr val="202124"/>
                </a:solidFill>
                <a:latin typeface="Calibri" panose="020F0502020204030204"/>
                <a:ea typeface="Calibri" panose="020F0502020204030204"/>
                <a:cs typeface="Calibri" panose="020F0502020204030204"/>
                <a:sym typeface="Calibri" panose="020F0502020204030204"/>
              </a:rPr>
              <a:t>học</a:t>
            </a: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a:t>
            </a:r>
            <a:r>
              <a:rPr lang="en-GB" sz="2300" dirty="0">
                <a:solidFill>
                  <a:srgbClr val="202124"/>
                </a:solidFill>
                <a:latin typeface="Calibri" panose="020F0502020204030204"/>
                <a:ea typeface="Calibri" panose="020F0502020204030204"/>
                <a:cs typeface="Calibri" panose="020F0502020204030204"/>
                <a:sym typeface="Calibri" panose="020F0502020204030204"/>
              </a:rPr>
              <a:t> </a:t>
            </a:r>
            <a:r>
              <a:rPr lang="en-GB" sz="2300" dirty="0" err="1" smtClean="0">
                <a:solidFill>
                  <a:srgbClr val="202124"/>
                </a:solidFill>
                <a:latin typeface="Calibri" panose="020F0502020204030204"/>
                <a:ea typeface="Calibri" panose="020F0502020204030204"/>
                <a:cs typeface="Calibri" panose="020F0502020204030204"/>
                <a:sym typeface="Calibri" panose="020F0502020204030204"/>
              </a:rPr>
              <a:t>Điện</a:t>
            </a:r>
            <a:r>
              <a:rPr lang="en-GB" sz="2300" dirty="0" smtClean="0">
                <a:solidFill>
                  <a:srgbClr val="202124"/>
                </a:solidFill>
                <a:latin typeface="Calibri" panose="020F0502020204030204"/>
                <a:ea typeface="Calibri" panose="020F0502020204030204"/>
                <a:cs typeface="Calibri" panose="020F0502020204030204"/>
                <a:sym typeface="Calibri" panose="020F0502020204030204"/>
              </a:rPr>
              <a:t> </a:t>
            </a:r>
            <a:r>
              <a:rPr lang="en-GB" sz="2300" dirty="0" err="1" smtClean="0">
                <a:solidFill>
                  <a:srgbClr val="202124"/>
                </a:solidFill>
                <a:latin typeface="Calibri" panose="020F0502020204030204"/>
                <a:ea typeface="Calibri" panose="020F0502020204030204"/>
                <a:cs typeface="Calibri" panose="020F0502020204030204"/>
                <a:sym typeface="Calibri" panose="020F0502020204030204"/>
              </a:rPr>
              <a:t>toán</a:t>
            </a:r>
            <a:r>
              <a:rPr lang="en-GB" sz="2300" dirty="0" smtClean="0">
                <a:solidFill>
                  <a:srgbClr val="202124"/>
                </a:solidFill>
                <a:latin typeface="Calibri" panose="020F0502020204030204"/>
                <a:ea typeface="Calibri" panose="020F0502020204030204"/>
                <a:cs typeface="Calibri" panose="020F0502020204030204"/>
                <a:sym typeface="Calibri" panose="020F0502020204030204"/>
              </a:rPr>
              <a:t> </a:t>
            </a:r>
            <a:r>
              <a:rPr lang="en-GB" sz="2300" dirty="0" err="1" smtClean="0">
                <a:solidFill>
                  <a:srgbClr val="202124"/>
                </a:solidFill>
                <a:latin typeface="Calibri" panose="020F0502020204030204"/>
                <a:ea typeface="Calibri" panose="020F0502020204030204"/>
                <a:cs typeface="Calibri" panose="020F0502020204030204"/>
                <a:sym typeface="Calibri" panose="020F0502020204030204"/>
              </a:rPr>
              <a:t>đám</a:t>
            </a:r>
            <a:r>
              <a:rPr lang="en-GB" sz="2300" dirty="0" smtClean="0">
                <a:solidFill>
                  <a:srgbClr val="202124"/>
                </a:solidFill>
                <a:latin typeface="Calibri" panose="020F0502020204030204"/>
                <a:ea typeface="Calibri" panose="020F0502020204030204"/>
                <a:cs typeface="Calibri" panose="020F0502020204030204"/>
                <a:sym typeface="Calibri" panose="020F0502020204030204"/>
              </a:rPr>
              <a:t> </a:t>
            </a:r>
            <a:r>
              <a:rPr lang="en-GB" sz="2300" dirty="0" err="1" smtClean="0">
                <a:solidFill>
                  <a:srgbClr val="202124"/>
                </a:solidFill>
                <a:latin typeface="Calibri" panose="020F0502020204030204"/>
                <a:ea typeface="Calibri" panose="020F0502020204030204"/>
                <a:cs typeface="Calibri" panose="020F0502020204030204"/>
                <a:sym typeface="Calibri" panose="020F0502020204030204"/>
              </a:rPr>
              <a:t>mây</a:t>
            </a:r>
            <a:endParaRPr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endParaRPr>
          </a:p>
          <a:p>
            <a:pPr marL="0" marR="0" lvl="0" indent="0" algn="r" rtl="0">
              <a:spcBef>
                <a:spcPts val="0"/>
              </a:spcBef>
              <a:spcAft>
                <a:spcPts val="0"/>
              </a:spcAft>
              <a:buClr>
                <a:srgbClr val="000000"/>
              </a:buClr>
              <a:buSzPts val="2300"/>
              <a:buFont typeface="Arial" panose="020B0604020202020204"/>
              <a:buNone/>
            </a:pP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GVHD: TS. </a:t>
            </a:r>
            <a:r>
              <a:rPr lang="en-GB" sz="2300" i="0" u="none" strike="noStrike" cap="none" dirty="0" err="1" smtClean="0">
                <a:solidFill>
                  <a:srgbClr val="202124"/>
                </a:solidFill>
                <a:latin typeface="Calibri" panose="020F0502020204030204"/>
                <a:ea typeface="Calibri" panose="020F0502020204030204"/>
                <a:cs typeface="Calibri" panose="020F0502020204030204"/>
                <a:sym typeface="Calibri" panose="020F0502020204030204"/>
              </a:rPr>
              <a:t>Huỳnh</a:t>
            </a:r>
            <a:r>
              <a:rPr lang="en-GB" sz="2300" i="0" u="none" strike="noStrike" cap="none" dirty="0" smtClean="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err="1" smtClean="0">
                <a:solidFill>
                  <a:srgbClr val="202124"/>
                </a:solidFill>
                <a:latin typeface="Calibri" panose="020F0502020204030204"/>
                <a:ea typeface="Calibri" panose="020F0502020204030204"/>
                <a:cs typeface="Calibri" panose="020F0502020204030204"/>
                <a:sym typeface="Calibri" panose="020F0502020204030204"/>
              </a:rPr>
              <a:t>Xuân</a:t>
            </a:r>
            <a:r>
              <a:rPr lang="en-GB" sz="2300" i="0" u="none" strike="noStrike" cap="none" dirty="0" smtClean="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err="1" smtClean="0">
                <a:solidFill>
                  <a:srgbClr val="202124"/>
                </a:solidFill>
                <a:latin typeface="Calibri" panose="020F0502020204030204"/>
                <a:ea typeface="Calibri" panose="020F0502020204030204"/>
                <a:cs typeface="Calibri" panose="020F0502020204030204"/>
                <a:sym typeface="Calibri" panose="020F0502020204030204"/>
              </a:rPr>
              <a:t>Phụng</a:t>
            </a:r>
            <a:endParaRPr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endParaRPr>
          </a:p>
          <a:p>
            <a:pPr marL="0" marR="0" lvl="0" indent="0" algn="r" rtl="0">
              <a:spcBef>
                <a:spcPts val="0"/>
              </a:spcBef>
              <a:spcAft>
                <a:spcPts val="0"/>
              </a:spcAft>
              <a:buClr>
                <a:srgbClr val="000000"/>
              </a:buClr>
              <a:buSzPts val="2300"/>
              <a:buFont typeface="Arial" panose="020B0604020202020204"/>
              <a:buNone/>
            </a:pPr>
            <a:r>
              <a:rPr lang="en-GB" sz="2300" i="0" u="none" strike="noStrike" cap="none" dirty="0" err="1">
                <a:solidFill>
                  <a:srgbClr val="202124"/>
                </a:solidFill>
                <a:latin typeface="Calibri" panose="020F0502020204030204"/>
                <a:ea typeface="Calibri" panose="020F0502020204030204"/>
                <a:cs typeface="Calibri" panose="020F0502020204030204"/>
                <a:sym typeface="Calibri" panose="020F0502020204030204"/>
              </a:rPr>
              <a:t>Nhóm</a:t>
            </a: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err="1">
                <a:solidFill>
                  <a:srgbClr val="202124"/>
                </a:solidFill>
                <a:latin typeface="Calibri" panose="020F0502020204030204"/>
                <a:ea typeface="Calibri" panose="020F0502020204030204"/>
                <a:cs typeface="Calibri" panose="020F0502020204030204"/>
                <a:sym typeface="Calibri" panose="020F0502020204030204"/>
              </a:rPr>
              <a:t>thực</a:t>
            </a: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err="1">
                <a:solidFill>
                  <a:srgbClr val="202124"/>
                </a:solidFill>
                <a:latin typeface="Calibri" panose="020F0502020204030204"/>
                <a:ea typeface="Calibri" panose="020F0502020204030204"/>
                <a:cs typeface="Calibri" panose="020F0502020204030204"/>
                <a:sym typeface="Calibri" panose="020F0502020204030204"/>
              </a:rPr>
              <a:t>hiện</a:t>
            </a: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err="1">
                <a:solidFill>
                  <a:srgbClr val="202124"/>
                </a:solidFill>
                <a:latin typeface="Calibri" panose="020F0502020204030204"/>
                <a:ea typeface="Calibri" panose="020F0502020204030204"/>
                <a:cs typeface="Calibri" panose="020F0502020204030204"/>
                <a:sym typeface="Calibri" panose="020F0502020204030204"/>
              </a:rPr>
              <a:t>Nhóm</a:t>
            </a:r>
            <a:r>
              <a:rPr lang="en-GB"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rPr>
              <a:t> </a:t>
            </a:r>
            <a:r>
              <a:rPr lang="en-GB" sz="2300" i="0" u="none" strike="noStrike" cap="none" dirty="0" smtClean="0">
                <a:solidFill>
                  <a:srgbClr val="202124"/>
                </a:solidFill>
                <a:latin typeface="Calibri" panose="020F0502020204030204"/>
                <a:ea typeface="Calibri" panose="020F0502020204030204"/>
                <a:cs typeface="Calibri" panose="020F0502020204030204"/>
                <a:sym typeface="Calibri" panose="020F0502020204030204"/>
              </a:rPr>
              <a:t>60</a:t>
            </a:r>
            <a:endParaRPr sz="2300" i="0" u="none" strike="noStrike" cap="none" dirty="0">
              <a:solidFill>
                <a:srgbClr val="202124"/>
              </a:solidFill>
              <a:latin typeface="Calibri" panose="020F0502020204030204"/>
              <a:ea typeface="Calibri" panose="020F0502020204030204"/>
              <a:cs typeface="Calibri" panose="020F0502020204030204"/>
              <a:sym typeface="Calibri" panose="020F0502020204030204"/>
            </a:endParaRPr>
          </a:p>
        </p:txBody>
      </p:sp>
      <p:pic>
        <p:nvPicPr>
          <p:cNvPr id="130" name="Google Shape;130;p1"/>
          <p:cNvPicPr preferRelativeResize="0"/>
          <p:nvPr/>
        </p:nvPicPr>
        <p:blipFill rotWithShape="1">
          <a:blip r:embed="rId4"/>
          <a:srcRect/>
          <a:stretch>
            <a:fillRect/>
          </a:stretch>
        </p:blipFill>
        <p:spPr>
          <a:xfrm>
            <a:off x="7231750" y="233800"/>
            <a:ext cx="1512200" cy="1413875"/>
          </a:xfrm>
          <a:prstGeom prst="rect">
            <a:avLst/>
          </a:prstGeom>
          <a:noFill/>
          <a:ln>
            <a:noFill/>
          </a:ln>
        </p:spPr>
      </p:pic>
      <p:sp>
        <p:nvSpPr>
          <p:cNvPr id="131" name="Google Shape;131;p1"/>
          <p:cNvSpPr txBox="1"/>
          <p:nvPr/>
        </p:nvSpPr>
        <p:spPr>
          <a:xfrm>
            <a:off x="2372750" y="357850"/>
            <a:ext cx="5031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ĐẠI HỌC SƯ PHẠM KĨ THUẬT TP.HCM</a:t>
            </a:r>
            <a:endParaRPr sz="20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Khoa Công Nghệ Thông Tin</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1"/>
          <p:cNvSpPr txBox="1"/>
          <p:nvPr/>
        </p:nvSpPr>
        <p:spPr>
          <a:xfrm>
            <a:off x="3391650" y="1357400"/>
            <a:ext cx="236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rgbClr val="494949"/>
                </a:solidFill>
              </a:rPr>
              <a:t>Báo Cáo Cuối Kì</a:t>
            </a:r>
            <a:endParaRPr sz="2000" b="1">
              <a:solidFill>
                <a:srgbClr val="494949"/>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Tìm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hiểu về HiveSQL</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08400" y="1541605"/>
            <a:ext cx="3912828" cy="1169551"/>
          </a:xfrm>
          <a:prstGeom prst="rect">
            <a:avLst/>
          </a:prstGeom>
        </p:spPr>
        <p:txBody>
          <a:bodyPr wrap="square">
            <a:spAutoFit/>
          </a:bodyPr>
          <a:lstStyle/>
          <a:p>
            <a:pPr algn="just"/>
            <a:r>
              <a:rPr lang="en-US" dirty="0">
                <a:latin typeface="Times New Roman" panose="02020603050405020304" pitchFamily="18" charset="0"/>
                <a:ea typeface="Calibri" panose="020F0502020204030204" pitchFamily="34" charset="0"/>
              </a:rPr>
              <a:t>Hive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ngôn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cú</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pháp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SQL (SQL-like query language)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HiveQL</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người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SQL </a:t>
            </a:r>
            <a:r>
              <a:rPr lang="en-US" dirty="0" err="1">
                <a:latin typeface="Times New Roman" panose="02020603050405020304" pitchFamily="18" charset="0"/>
                <a:ea typeface="Calibri" panose="020F0502020204030204" pitchFamily="34" charset="0"/>
              </a:rPr>
              <a:t>thực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liệu</a:t>
            </a:r>
            <a:r>
              <a:rPr lang="en-US" dirty="0">
                <a:latin typeface="Times New Roman" panose="02020603050405020304" pitchFamily="18" charset="0"/>
                <a:ea typeface="Calibri" panose="020F0502020204030204" pitchFamily="34" charset="0"/>
              </a:rPr>
              <a:t>. </a:t>
            </a:r>
            <a:endParaRPr lang="vi-VN" dirty="0"/>
          </a:p>
        </p:txBody>
      </p:sp>
      <p:sp>
        <p:nvSpPr>
          <p:cNvPr id="7" name="Rectangle 6"/>
          <p:cNvSpPr/>
          <p:nvPr/>
        </p:nvSpPr>
        <p:spPr>
          <a:xfrm>
            <a:off x="508400" y="2768642"/>
            <a:ext cx="3912828" cy="1826654"/>
          </a:xfrm>
          <a:prstGeom prst="rect">
            <a:avLst/>
          </a:prstGeom>
        </p:spPr>
        <p:txBody>
          <a:bodyPr wrap="square">
            <a:spAutoFit/>
          </a:bodyPr>
          <a:lstStyle/>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Câu</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lệnh</a:t>
            </a:r>
            <a:r>
              <a:rPr lang="en-US" dirty="0">
                <a:latin typeface="Times New Roman" panose="02020603050405020304" pitchFamily="18" charset="0"/>
                <a:ea typeface="Times New Roman" panose="02020603050405020304" pitchFamily="18" charset="0"/>
              </a:rPr>
              <a:t> SELECT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lấy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từ</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a:t>
            </a:r>
            <a:endParaRPr lang="en-US" dirty="0" smtClean="0">
              <a:latin typeface="Times New Roman" panose="02020603050405020304" pitchFamily="18" charset="0"/>
              <a:ea typeface="Times New Roman" panose="02020603050405020304" pitchFamily="18" charset="0"/>
            </a:endParaRPr>
          </a:p>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Mệnh</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WHERE </a:t>
            </a:r>
            <a:r>
              <a:rPr lang="en-US" dirty="0" err="1">
                <a:latin typeface="Times New Roman" panose="02020603050405020304" pitchFamily="18" charset="0"/>
                <a:ea typeface="Times New Roman" panose="02020603050405020304" pitchFamily="18" charset="0"/>
              </a:rPr>
              <a:t>hoạt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tương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kiện</a:t>
            </a:r>
            <a:r>
              <a:rPr lang="en-US" dirty="0" smtClean="0">
                <a:latin typeface="Times New Roman" panose="02020603050405020304" pitchFamily="18" charset="0"/>
                <a:ea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endParaRPr>
          </a:p>
          <a:p>
            <a:pPr algn="just">
              <a:lnSpc>
                <a:spcPct val="115000"/>
              </a:lnSpc>
            </a:pP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Mệnh</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ORDER BY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sắp</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xếp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đặt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theo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thứ</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hoặc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giảm</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dần</a:t>
            </a:r>
            <a:r>
              <a:rPr lang="en-US"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
        <p:nvSpPr>
          <p:cNvPr id="11" name="Rectangle 10"/>
          <p:cNvSpPr/>
          <p:nvPr/>
        </p:nvSpPr>
        <p:spPr>
          <a:xfrm>
            <a:off x="4760976" y="1771184"/>
            <a:ext cx="3980688" cy="568041"/>
          </a:xfrm>
          <a:prstGeom prst="rect">
            <a:avLst/>
          </a:prstGeom>
        </p:spPr>
        <p:txBody>
          <a:bodyPr wrap="square">
            <a:spAutoFit/>
          </a:bodyPr>
          <a:lstStyle/>
          <a:p>
            <a:pPr algn="just">
              <a:lnSpc>
                <a:spcPct val="115000"/>
              </a:lnSpc>
            </a:pPr>
            <a:r>
              <a:rPr lang="en-US" sz="1200"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Mệnh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GROUP BY </a:t>
            </a:r>
            <a:r>
              <a:rPr lang="en-US" dirty="0" err="1">
                <a:latin typeface="Times New Roman" panose="02020603050405020304" pitchFamily="18" charset="0"/>
                <a:ea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nhóm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ghi</a:t>
            </a:r>
            <a:r>
              <a:rPr lang="en-US" dirty="0">
                <a:latin typeface="Times New Roman" panose="02020603050405020304" pitchFamily="18" charset="0"/>
                <a:ea typeface="Times New Roman" panose="02020603050405020304" pitchFamily="18" charset="0"/>
              </a:rPr>
              <a:t>.</a:t>
            </a:r>
            <a:endParaRPr lang="vi-VN" sz="1200" dirty="0">
              <a:latin typeface="Times New Roman" panose="02020603050405020304" pitchFamily="18" charset="0"/>
              <a:ea typeface="Times New Roman" panose="02020603050405020304" pitchFamily="18" charset="0"/>
            </a:endParaRPr>
          </a:p>
        </p:txBody>
      </p:sp>
      <p:sp>
        <p:nvSpPr>
          <p:cNvPr id="12" name="Rectangle 11"/>
          <p:cNvSpPr/>
          <p:nvPr/>
        </p:nvSpPr>
        <p:spPr>
          <a:xfrm>
            <a:off x="4760976" y="2339225"/>
            <a:ext cx="3791712" cy="1083374"/>
          </a:xfrm>
          <a:prstGeom prst="rect">
            <a:avLst/>
          </a:prstGeom>
        </p:spPr>
        <p:txBody>
          <a:bodyPr wrap="square">
            <a:spAutoFit/>
          </a:bodyPr>
          <a:lstStyle/>
          <a:p>
            <a:pPr indent="270510" algn="just">
              <a:lnSpc>
                <a:spcPct val="115000"/>
              </a:lnSpc>
            </a:pPr>
            <a:r>
              <a:rPr lang="en-US" dirty="0" err="1" smtClean="0">
                <a:latin typeface="Times New Roman" panose="02020603050405020304" pitchFamily="18" charset="0"/>
                <a:ea typeface="Times New Roman" panose="02020603050405020304" pitchFamily="18" charset="0"/>
              </a:rPr>
              <a:t>Cú</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pháp</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truy</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vấn</a:t>
            </a:r>
            <a:r>
              <a:rPr lang="en-US" dirty="0" smtClean="0">
                <a:latin typeface="Times New Roman" panose="02020603050405020304" pitchFamily="18" charset="0"/>
                <a:ea typeface="Times New Roman" panose="02020603050405020304" pitchFamily="18" charset="0"/>
              </a:rPr>
              <a:t>:</a:t>
            </a:r>
          </a:p>
          <a:p>
            <a:pPr indent="270510" algn="just">
              <a:lnSpc>
                <a:spcPct val="115000"/>
              </a:lnSpc>
            </a:pPr>
            <a:r>
              <a:rPr lang="en-US" dirty="0" smtClean="0">
                <a:latin typeface="Times New Roman" panose="02020603050405020304" pitchFamily="18" charset="0"/>
                <a:ea typeface="Times New Roman" panose="02020603050405020304" pitchFamily="18" charset="0"/>
              </a:rPr>
              <a:t>SELECT </a:t>
            </a:r>
            <a:r>
              <a:rPr lang="en-US" dirty="0" err="1">
                <a:latin typeface="Times New Roman" panose="02020603050405020304" pitchFamily="18" charset="0"/>
                <a:ea typeface="Times New Roman" panose="02020603050405020304" pitchFamily="18" charset="0"/>
              </a:rPr>
              <a:t>product_name</a:t>
            </a:r>
            <a:r>
              <a:rPr lang="en-US" dirty="0">
                <a:latin typeface="Times New Roman" panose="02020603050405020304" pitchFamily="18" charset="0"/>
                <a:ea typeface="Times New Roman" panose="02020603050405020304" pitchFamily="18" charset="0"/>
              </a:rPr>
              <a:t>, quantity, price, </a:t>
            </a:r>
            <a:r>
              <a:rPr lang="en-US" dirty="0" smtClean="0">
                <a:latin typeface="Times New Roman" panose="02020603050405020304" pitchFamily="18" charset="0"/>
                <a:ea typeface="Times New Roman" panose="02020603050405020304" pitchFamily="18" charset="0"/>
              </a:rPr>
              <a:t>rate</a:t>
            </a:r>
            <a:endParaRPr lang="vi-VN" sz="1200" dirty="0">
              <a:latin typeface="Times New Roman" panose="02020603050405020304" pitchFamily="18" charset="0"/>
              <a:ea typeface="Times New Roman" panose="02020603050405020304" pitchFamily="18" charset="0"/>
            </a:endParaRPr>
          </a:p>
          <a:p>
            <a:pPr indent="270510" algn="just">
              <a:lnSpc>
                <a:spcPct val="115000"/>
              </a:lnSpc>
            </a:pPr>
            <a:r>
              <a:rPr lang="en-US" dirty="0">
                <a:latin typeface="Times New Roman" panose="02020603050405020304" pitchFamily="18" charset="0"/>
                <a:ea typeface="Times New Roman" panose="02020603050405020304" pitchFamily="18" charset="0"/>
              </a:rPr>
              <a:t>FROM products</a:t>
            </a:r>
            <a:r>
              <a:rPr lang="en-US" dirty="0" smtClean="0">
                <a:latin typeface="Times New Roman" panose="02020603050405020304" pitchFamily="18" charset="0"/>
                <a:ea typeface="Times New Roman" panose="02020603050405020304" pitchFamily="18" charset="0"/>
              </a:rPr>
              <a:t>;</a:t>
            </a:r>
            <a:r>
              <a:rPr lang="en-US" dirty="0">
                <a:latin typeface="Times New Roman" panose="02020603050405020304" pitchFamily="18" charset="0"/>
                <a:ea typeface="Times New Roman" panose="02020603050405020304" pitchFamily="18" charset="0"/>
              </a:rPr>
              <a:t> </a:t>
            </a:r>
            <a:endParaRPr lang="vi-VN" sz="1200" dirty="0">
              <a:latin typeface="Times New Roman" panose="02020603050405020304" pitchFamily="18" charset="0"/>
              <a:ea typeface="Times New Roman" panose="02020603050405020304" pitchFamily="18" charset="0"/>
            </a:endParaRPr>
          </a:p>
          <a:p>
            <a:pPr indent="270510" algn="just">
              <a:lnSpc>
                <a:spcPct val="115000"/>
              </a:lnSpc>
            </a:pPr>
            <a:r>
              <a:rPr lang="en-US" dirty="0">
                <a:latin typeface="Times New Roman" panose="02020603050405020304" pitchFamily="18" charset="0"/>
                <a:ea typeface="Times New Roman" panose="02020603050405020304" pitchFamily="18" charset="0"/>
              </a:rPr>
              <a:t>WHERE </a:t>
            </a:r>
            <a:r>
              <a:rPr lang="en-US" dirty="0" err="1">
                <a:latin typeface="Times New Roman" panose="02020603050405020304" pitchFamily="18" charset="0"/>
                <a:ea typeface="Times New Roman" panose="02020603050405020304" pitchFamily="18" charset="0"/>
              </a:rPr>
              <a:t>product_id</a:t>
            </a:r>
            <a:r>
              <a:rPr lang="en-US" dirty="0">
                <a:latin typeface="Times New Roman" panose="02020603050405020304" pitchFamily="18" charset="0"/>
                <a:ea typeface="Times New Roman" panose="02020603050405020304" pitchFamily="18" charset="0"/>
              </a:rPr>
              <a:t>=1</a:t>
            </a:r>
            <a:r>
              <a:rPr lang="en-US" dirty="0" smtClean="0">
                <a:latin typeface="Times New Roman" panose="02020603050405020304" pitchFamily="18" charset="0"/>
                <a:ea typeface="Times New Roman" panose="02020603050405020304" pitchFamily="18" charset="0"/>
              </a:rPr>
              <a:t>;</a:t>
            </a:r>
            <a:r>
              <a:rPr lang="en-US" dirty="0">
                <a:latin typeface="Times New Roman" panose="02020603050405020304" pitchFamily="18" charset="0"/>
                <a:ea typeface="Times New Roman" panose="02020603050405020304" pitchFamily="18" charset="0"/>
              </a:rPr>
              <a:t> </a:t>
            </a:r>
            <a:endParaRPr lang="vi-V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81098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dirty="0" err="1"/>
              <a:t>Tìm</a:t>
            </a:r>
            <a:r>
              <a:rPr lang="en-US" dirty="0"/>
              <a:t> </a:t>
            </a:r>
            <a:r>
              <a:rPr lang="en-US" dirty="0" err="1"/>
              <a:t>kiếm</a:t>
            </a:r>
            <a:r>
              <a:rPr lang="en-US" dirty="0"/>
              <a:t> service </a:t>
            </a:r>
            <a:r>
              <a:rPr lang="en-US" dirty="0" err="1"/>
              <a:t>có</a:t>
            </a:r>
            <a:r>
              <a:rPr lang="en-US" dirty="0"/>
              <a:t> </a:t>
            </a:r>
            <a:r>
              <a:rPr lang="en-US" dirty="0" err="1"/>
              <a:t>tên</a:t>
            </a:r>
            <a:r>
              <a:rPr lang="en-US" dirty="0"/>
              <a:t> </a:t>
            </a:r>
            <a:r>
              <a:rPr lang="en-US" dirty="0" err="1"/>
              <a:t>là</a:t>
            </a:r>
            <a:r>
              <a:rPr lang="en-US" dirty="0"/>
              <a:t> EMR </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8" name="Picture 7"/>
          <p:cNvPicPr/>
          <p:nvPr/>
        </p:nvPicPr>
        <p:blipFill>
          <a:blip r:embed="rId3"/>
          <a:stretch>
            <a:fillRect/>
          </a:stretch>
        </p:blipFill>
        <p:spPr>
          <a:xfrm>
            <a:off x="677100" y="1566672"/>
            <a:ext cx="5936615" cy="2137410"/>
          </a:xfrm>
          <a:prstGeom prst="rect">
            <a:avLst/>
          </a:prstGeom>
          <a:noFill/>
          <a:ln>
            <a:noFill/>
          </a:ln>
        </p:spPr>
      </p:pic>
    </p:spTree>
    <p:extLst>
      <p:ext uri="{BB962C8B-B14F-4D97-AF65-F5344CB8AC3E}">
        <p14:creationId xmlns:p14="http://schemas.microsoft.com/office/powerpoint/2010/main" val="3703320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dirty="0" err="1"/>
              <a:t>Sau</a:t>
            </a:r>
            <a:r>
              <a:rPr lang="en-US" dirty="0"/>
              <a:t> </a:t>
            </a:r>
            <a:r>
              <a:rPr lang="en-US" dirty="0" err="1"/>
              <a:t>đó</a:t>
            </a:r>
            <a:r>
              <a:rPr lang="en-US" dirty="0"/>
              <a:t> </a:t>
            </a:r>
            <a:r>
              <a:rPr lang="en-US" dirty="0" err="1"/>
              <a:t>chọn</a:t>
            </a:r>
            <a:r>
              <a:rPr lang="en-US" dirty="0"/>
              <a:t> Create Cluster</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5" name="Picture 4"/>
          <p:cNvPicPr/>
          <p:nvPr/>
        </p:nvPicPr>
        <p:blipFill>
          <a:blip r:embed="rId3"/>
          <a:stretch>
            <a:fillRect/>
          </a:stretch>
        </p:blipFill>
        <p:spPr>
          <a:xfrm>
            <a:off x="719328" y="1566672"/>
            <a:ext cx="5791200" cy="2924175"/>
          </a:xfrm>
          <a:prstGeom prst="rect">
            <a:avLst/>
          </a:prstGeom>
          <a:noFill/>
          <a:ln>
            <a:noFill/>
          </a:ln>
        </p:spPr>
      </p:pic>
    </p:spTree>
    <p:extLst>
      <p:ext uri="{BB962C8B-B14F-4D97-AF65-F5344CB8AC3E}">
        <p14:creationId xmlns:p14="http://schemas.microsoft.com/office/powerpoint/2010/main" val="4064929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125072" cy="3471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smtClean="0"/>
              <a:t>- </a:t>
            </a:r>
            <a:r>
              <a:rPr lang="en-US" b="1" i="1" dirty="0" smtClean="0"/>
              <a:t>General </a:t>
            </a:r>
            <a:r>
              <a:rPr lang="en-US" b="1" i="1" dirty="0"/>
              <a:t>Configuration</a:t>
            </a:r>
            <a:endParaRPr lang="vi-VN" dirty="0"/>
          </a:p>
          <a:p>
            <a:pPr marL="146050" indent="0">
              <a:buNone/>
            </a:pPr>
            <a:r>
              <a:rPr lang="en-US" dirty="0"/>
              <a:t>Cluster name </a:t>
            </a:r>
            <a:r>
              <a:rPr lang="en-US" dirty="0" err="1"/>
              <a:t>là</a:t>
            </a:r>
            <a:r>
              <a:rPr lang="en-US" dirty="0"/>
              <a:t> </a:t>
            </a:r>
            <a:r>
              <a:rPr lang="en-US" dirty="0" err="1"/>
              <a:t>tên</a:t>
            </a:r>
            <a:r>
              <a:rPr lang="en-US" dirty="0"/>
              <a:t> </a:t>
            </a:r>
            <a:r>
              <a:rPr lang="en-US" dirty="0" err="1"/>
              <a:t>của</a:t>
            </a:r>
            <a:r>
              <a:rPr lang="en-US" dirty="0"/>
              <a:t> cluster: detai6cluster</a:t>
            </a:r>
            <a:endParaRPr lang="vi-VN" dirty="0"/>
          </a:p>
          <a:p>
            <a:pPr marL="146050" indent="0">
              <a:buNone/>
            </a:pPr>
            <a:r>
              <a:rPr lang="en-US" dirty="0"/>
              <a:t>S3 folder </a:t>
            </a:r>
            <a:r>
              <a:rPr lang="en-US" dirty="0" err="1"/>
              <a:t>tức</a:t>
            </a:r>
            <a:r>
              <a:rPr lang="en-US" dirty="0"/>
              <a:t> </a:t>
            </a:r>
            <a:r>
              <a:rPr lang="en-US" dirty="0" err="1"/>
              <a:t>là</a:t>
            </a:r>
            <a:r>
              <a:rPr lang="en-US" dirty="0"/>
              <a:t> folder cluster</a:t>
            </a:r>
            <a:endParaRPr lang="vi-VN" dirty="0"/>
          </a:p>
          <a:p>
            <a:pPr marL="146050" indent="0">
              <a:buNone/>
            </a:pPr>
            <a:r>
              <a:rPr lang="en-US" b="1" i="1" dirty="0"/>
              <a:t>- Software configuration</a:t>
            </a:r>
            <a:endParaRPr lang="vi-VN" dirty="0"/>
          </a:p>
          <a:p>
            <a:pPr marL="146050" indent="0">
              <a:buNone/>
            </a:pPr>
            <a:r>
              <a:rPr lang="en-US" dirty="0" smtClean="0"/>
              <a:t>Release </a:t>
            </a:r>
            <a:r>
              <a:rPr lang="en-US" dirty="0" err="1"/>
              <a:t>thì</a:t>
            </a:r>
            <a:r>
              <a:rPr lang="en-US" dirty="0"/>
              <a:t> </a:t>
            </a:r>
            <a:r>
              <a:rPr lang="en-US" dirty="0" err="1"/>
              <a:t>chọn</a:t>
            </a:r>
            <a:r>
              <a:rPr lang="en-US" dirty="0"/>
              <a:t> </a:t>
            </a:r>
            <a:r>
              <a:rPr lang="en-US" dirty="0" err="1"/>
              <a:t>phiên</a:t>
            </a:r>
            <a:r>
              <a:rPr lang="en-US" dirty="0"/>
              <a:t> </a:t>
            </a:r>
            <a:r>
              <a:rPr lang="en-US" dirty="0" err="1"/>
              <a:t>bản</a:t>
            </a:r>
            <a:r>
              <a:rPr lang="en-US" dirty="0"/>
              <a:t> </a:t>
            </a:r>
            <a:r>
              <a:rPr lang="en-US" dirty="0" err="1"/>
              <a:t>mà</a:t>
            </a:r>
            <a:r>
              <a:rPr lang="en-US" dirty="0"/>
              <a:t> ta </a:t>
            </a:r>
            <a:r>
              <a:rPr lang="en-US" dirty="0" err="1"/>
              <a:t>muốn</a:t>
            </a:r>
            <a:r>
              <a:rPr lang="en-US" dirty="0"/>
              <a:t> </a:t>
            </a:r>
            <a:r>
              <a:rPr lang="en-US" dirty="0" err="1"/>
              <a:t>sử</a:t>
            </a:r>
            <a:r>
              <a:rPr lang="en-US" dirty="0"/>
              <a:t> </a:t>
            </a:r>
            <a:r>
              <a:rPr lang="en-US" dirty="0" err="1"/>
              <a:t>dụng</a:t>
            </a:r>
            <a:r>
              <a:rPr lang="en-US" dirty="0"/>
              <a:t>, ở </a:t>
            </a:r>
            <a:r>
              <a:rPr lang="en-US" dirty="0" err="1"/>
              <a:t>đây</a:t>
            </a:r>
            <a:r>
              <a:rPr lang="en-US" dirty="0"/>
              <a:t> </a:t>
            </a:r>
            <a:r>
              <a:rPr lang="en-US" dirty="0" err="1"/>
              <a:t>nhóm</a:t>
            </a:r>
            <a:r>
              <a:rPr lang="en-US" dirty="0"/>
              <a:t> </a:t>
            </a:r>
            <a:r>
              <a:rPr lang="en-US" dirty="0" err="1"/>
              <a:t>em</a:t>
            </a:r>
            <a:r>
              <a:rPr lang="en-US" dirty="0"/>
              <a:t> </a:t>
            </a:r>
            <a:r>
              <a:rPr lang="en-US" dirty="0" err="1"/>
              <a:t>chọn</a:t>
            </a:r>
            <a:r>
              <a:rPr lang="en-US" dirty="0"/>
              <a:t> </a:t>
            </a:r>
            <a:r>
              <a:rPr lang="en-US" dirty="0" smtClean="0"/>
              <a:t>emr-5.17.0</a:t>
            </a:r>
            <a:endParaRPr lang="vi-VN" dirty="0"/>
          </a:p>
        </p:txBody>
      </p:sp>
      <p:pic>
        <p:nvPicPr>
          <p:cNvPr id="6" name="Picture 5"/>
          <p:cNvPicPr/>
          <p:nvPr/>
        </p:nvPicPr>
        <p:blipFill>
          <a:blip r:embed="rId3"/>
          <a:stretch>
            <a:fillRect/>
          </a:stretch>
        </p:blipFill>
        <p:spPr>
          <a:xfrm>
            <a:off x="2735272" y="1393025"/>
            <a:ext cx="5926455" cy="2849245"/>
          </a:xfrm>
          <a:prstGeom prst="rect">
            <a:avLst/>
          </a:prstGeom>
          <a:noFill/>
          <a:ln>
            <a:noFill/>
          </a:ln>
        </p:spPr>
      </p:pic>
    </p:spTree>
    <p:extLst>
      <p:ext uri="{BB962C8B-B14F-4D97-AF65-F5344CB8AC3E}">
        <p14:creationId xmlns:p14="http://schemas.microsoft.com/office/powerpoint/2010/main" val="4079552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125072" cy="3471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lgn="just">
              <a:buNone/>
            </a:pPr>
            <a:r>
              <a:rPr lang="vi-VN" b="1" dirty="0"/>
              <a:t>- Hardware Configuration</a:t>
            </a:r>
          </a:p>
          <a:p>
            <a:pPr marL="146050" indent="0" algn="just">
              <a:buNone/>
            </a:pPr>
            <a:r>
              <a:rPr lang="vi-VN" dirty="0" smtClean="0"/>
              <a:t>Instance </a:t>
            </a:r>
            <a:r>
              <a:rPr lang="vi-VN" dirty="0"/>
              <a:t>type thì nhóm em chọn m5.xlagre và chọn 3 instance trong đó có 1 master và core nodes</a:t>
            </a:r>
          </a:p>
          <a:p>
            <a:pPr marL="146050" indent="0" algn="just">
              <a:buNone/>
            </a:pPr>
            <a:r>
              <a:rPr lang="vi-VN" b="1" dirty="0"/>
              <a:t>- Security and Access </a:t>
            </a:r>
          </a:p>
          <a:p>
            <a:pPr marL="146050" indent="0" algn="just">
              <a:buNone/>
            </a:pPr>
            <a:r>
              <a:rPr lang="vi-VN" dirty="0" smtClean="0"/>
              <a:t>Chọn </a:t>
            </a:r>
            <a:r>
              <a:rPr lang="vi-VN" dirty="0"/>
              <a:t>key pair là cái file emrproject.pem đã tạo từ trước.</a:t>
            </a:r>
          </a:p>
          <a:p>
            <a:pPr marL="146050" indent="0" algn="just">
              <a:buNone/>
            </a:pPr>
            <a:r>
              <a:rPr lang="vi-VN" dirty="0"/>
              <a:t>Rồi sau đó nhất Create cluster</a:t>
            </a:r>
          </a:p>
        </p:txBody>
      </p:sp>
      <p:pic>
        <p:nvPicPr>
          <p:cNvPr id="5" name="Picture 4"/>
          <p:cNvPicPr/>
          <p:nvPr/>
        </p:nvPicPr>
        <p:blipFill>
          <a:blip r:embed="rId3"/>
          <a:stretch>
            <a:fillRect/>
          </a:stretch>
        </p:blipFill>
        <p:spPr>
          <a:xfrm>
            <a:off x="2633473" y="1131052"/>
            <a:ext cx="5846064" cy="3105668"/>
          </a:xfrm>
          <a:prstGeom prst="rect">
            <a:avLst/>
          </a:prstGeom>
          <a:noFill/>
          <a:ln>
            <a:noFill/>
          </a:ln>
        </p:spPr>
      </p:pic>
    </p:spTree>
    <p:extLst>
      <p:ext uri="{BB962C8B-B14F-4D97-AF65-F5344CB8AC3E}">
        <p14:creationId xmlns:p14="http://schemas.microsoft.com/office/powerpoint/2010/main" val="1051026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Sau</a:t>
            </a:r>
            <a:r>
              <a:rPr lang="en-US" dirty="0" smtClean="0"/>
              <a:t> </a:t>
            </a:r>
            <a:r>
              <a:rPr lang="en-US" dirty="0" err="1"/>
              <a:t>đó</a:t>
            </a:r>
            <a:r>
              <a:rPr lang="en-US" dirty="0"/>
              <a:t> </a:t>
            </a:r>
            <a:r>
              <a:rPr lang="en-US" dirty="0" err="1"/>
              <a:t>tìm</a:t>
            </a:r>
            <a:r>
              <a:rPr lang="en-US" dirty="0"/>
              <a:t> </a:t>
            </a:r>
            <a:r>
              <a:rPr lang="en-US" dirty="0" err="1"/>
              <a:t>kiếm</a:t>
            </a:r>
            <a:r>
              <a:rPr lang="en-US" dirty="0"/>
              <a:t> service </a:t>
            </a:r>
            <a:r>
              <a:rPr lang="en-US" dirty="0" err="1"/>
              <a:t>có</a:t>
            </a:r>
            <a:r>
              <a:rPr lang="en-US" dirty="0"/>
              <a:t> </a:t>
            </a:r>
            <a:r>
              <a:rPr lang="en-US" dirty="0" err="1"/>
              <a:t>tên</a:t>
            </a:r>
            <a:r>
              <a:rPr lang="en-US" dirty="0"/>
              <a:t> </a:t>
            </a:r>
            <a:r>
              <a:rPr lang="en-US" dirty="0" err="1"/>
              <a:t>là</a:t>
            </a:r>
            <a:r>
              <a:rPr lang="en-US" dirty="0"/>
              <a:t> S3</a:t>
            </a:r>
            <a:endParaRPr lang="vi-VN" dirty="0"/>
          </a:p>
        </p:txBody>
      </p:sp>
      <p:pic>
        <p:nvPicPr>
          <p:cNvPr id="6" name="Picture 5"/>
          <p:cNvPicPr/>
          <p:nvPr/>
        </p:nvPicPr>
        <p:blipFill>
          <a:blip r:embed="rId3"/>
          <a:stretch>
            <a:fillRect/>
          </a:stretch>
        </p:blipFill>
        <p:spPr>
          <a:xfrm>
            <a:off x="703072" y="1533811"/>
            <a:ext cx="5933440" cy="1450975"/>
          </a:xfrm>
          <a:prstGeom prst="rect">
            <a:avLst/>
          </a:prstGeom>
          <a:noFill/>
          <a:ln>
            <a:noFill/>
          </a:ln>
        </p:spPr>
      </p:pic>
      <p:sp>
        <p:nvSpPr>
          <p:cNvPr id="2" name="Rectangle 1"/>
          <p:cNvSpPr/>
          <p:nvPr/>
        </p:nvSpPr>
        <p:spPr>
          <a:xfrm>
            <a:off x="703072" y="3125572"/>
            <a:ext cx="1612942"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Chọn</a:t>
            </a:r>
            <a:r>
              <a:rPr lang="en-US" dirty="0">
                <a:latin typeface="Times New Roman" panose="02020603050405020304" pitchFamily="18" charset="0"/>
                <a:ea typeface="Calibri" panose="020F0502020204030204" pitchFamily="34" charset="0"/>
              </a:rPr>
              <a:t> Create bucket</a:t>
            </a:r>
            <a:endParaRPr lang="vi-VN" dirty="0"/>
          </a:p>
        </p:txBody>
      </p:sp>
      <p:pic>
        <p:nvPicPr>
          <p:cNvPr id="8" name="Picture 7"/>
          <p:cNvPicPr/>
          <p:nvPr/>
        </p:nvPicPr>
        <p:blipFill>
          <a:blip r:embed="rId4"/>
          <a:stretch>
            <a:fillRect/>
          </a:stretch>
        </p:blipFill>
        <p:spPr>
          <a:xfrm>
            <a:off x="703072" y="3433349"/>
            <a:ext cx="5937250" cy="1242060"/>
          </a:xfrm>
          <a:prstGeom prst="rect">
            <a:avLst/>
          </a:prstGeom>
          <a:noFill/>
          <a:ln>
            <a:noFill/>
          </a:ln>
        </p:spPr>
      </p:pic>
    </p:spTree>
    <p:extLst>
      <p:ext uri="{BB962C8B-B14F-4D97-AF65-F5344CB8AC3E}">
        <p14:creationId xmlns:p14="http://schemas.microsoft.com/office/powerpoint/2010/main" val="301789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Tạo</a:t>
            </a:r>
            <a:r>
              <a:rPr lang="en-US" dirty="0"/>
              <a:t> 1 bucket </a:t>
            </a:r>
            <a:r>
              <a:rPr lang="en-US" dirty="0" err="1"/>
              <a:t>có</a:t>
            </a:r>
            <a:r>
              <a:rPr lang="en-US" dirty="0"/>
              <a:t> </a:t>
            </a:r>
            <a:r>
              <a:rPr lang="en-US" dirty="0" err="1"/>
              <a:t>tên</a:t>
            </a:r>
            <a:r>
              <a:rPr lang="en-US" dirty="0"/>
              <a:t>: </a:t>
            </a:r>
            <a:r>
              <a:rPr lang="en-US" dirty="0" err="1"/>
              <a:t>doancuoiky</a:t>
            </a:r>
            <a:endParaRPr lang="vi-VN" dirty="0"/>
          </a:p>
        </p:txBody>
      </p:sp>
      <p:pic>
        <p:nvPicPr>
          <p:cNvPr id="6" name="Picture 5"/>
          <p:cNvPicPr/>
          <p:nvPr/>
        </p:nvPicPr>
        <p:blipFill rotWithShape="1">
          <a:blip r:embed="rId3"/>
          <a:srcRect r="41462"/>
          <a:stretch/>
        </p:blipFill>
        <p:spPr>
          <a:xfrm>
            <a:off x="792054" y="1652016"/>
            <a:ext cx="5175930" cy="2724912"/>
          </a:xfrm>
          <a:prstGeom prst="rect">
            <a:avLst/>
          </a:prstGeom>
          <a:noFill/>
          <a:ln>
            <a:noFill/>
          </a:ln>
        </p:spPr>
      </p:pic>
    </p:spTree>
    <p:extLst>
      <p:ext uri="{BB962C8B-B14F-4D97-AF65-F5344CB8AC3E}">
        <p14:creationId xmlns:p14="http://schemas.microsoft.com/office/powerpoint/2010/main" val="1337955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673712"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Tạo</a:t>
            </a:r>
            <a:r>
              <a:rPr lang="en-US" dirty="0"/>
              <a:t> 1 bucket </a:t>
            </a:r>
            <a:r>
              <a:rPr lang="en-US" dirty="0" err="1"/>
              <a:t>có</a:t>
            </a:r>
            <a:r>
              <a:rPr lang="en-US" dirty="0"/>
              <a:t> </a:t>
            </a:r>
            <a:r>
              <a:rPr lang="en-US" dirty="0" err="1"/>
              <a:t>tên</a:t>
            </a:r>
            <a:r>
              <a:rPr lang="en-US" dirty="0"/>
              <a:t>: </a:t>
            </a:r>
            <a:r>
              <a:rPr lang="en-US" dirty="0" err="1"/>
              <a:t>doancuoiky</a:t>
            </a:r>
            <a:endParaRPr lang="vi-VN" dirty="0"/>
          </a:p>
        </p:txBody>
      </p:sp>
      <p:pic>
        <p:nvPicPr>
          <p:cNvPr id="5" name="Picture 4"/>
          <p:cNvPicPr/>
          <p:nvPr/>
        </p:nvPicPr>
        <p:blipFill>
          <a:blip r:embed="rId3"/>
          <a:stretch>
            <a:fillRect/>
          </a:stretch>
        </p:blipFill>
        <p:spPr>
          <a:xfrm>
            <a:off x="684784" y="1566672"/>
            <a:ext cx="6514592" cy="2511552"/>
          </a:xfrm>
          <a:prstGeom prst="rect">
            <a:avLst/>
          </a:prstGeom>
          <a:noFill/>
          <a:ln>
            <a:noFill/>
          </a:ln>
        </p:spPr>
      </p:pic>
    </p:spTree>
    <p:extLst>
      <p:ext uri="{BB962C8B-B14F-4D97-AF65-F5344CB8AC3E}">
        <p14:creationId xmlns:p14="http://schemas.microsoft.com/office/powerpoint/2010/main" val="3460950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990704"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en-US" sz="1100" dirty="0" err="1"/>
              <a:t>Trong</a:t>
            </a:r>
            <a:r>
              <a:rPr lang="en-US" sz="1100" dirty="0"/>
              <a:t> bucket </a:t>
            </a:r>
            <a:r>
              <a:rPr lang="en-US" sz="1100" dirty="0" err="1"/>
              <a:t>doancuoiky</a:t>
            </a:r>
            <a:r>
              <a:rPr lang="en-US" sz="1100" dirty="0"/>
              <a:t> </a:t>
            </a:r>
            <a:r>
              <a:rPr lang="en-US" sz="1100" dirty="0" err="1"/>
              <a:t>tạo</a:t>
            </a:r>
            <a:r>
              <a:rPr lang="en-US" sz="1100" dirty="0"/>
              <a:t> 1 folder </a:t>
            </a:r>
            <a:r>
              <a:rPr lang="en-US" sz="1100" dirty="0" err="1"/>
              <a:t>có</a:t>
            </a:r>
            <a:r>
              <a:rPr lang="en-US" sz="1100" dirty="0"/>
              <a:t> </a:t>
            </a:r>
            <a:r>
              <a:rPr lang="en-US" sz="1100" dirty="0" err="1"/>
              <a:t>tên</a:t>
            </a:r>
            <a:r>
              <a:rPr lang="en-US" sz="1100" dirty="0"/>
              <a:t>: test</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572198" y="1658239"/>
            <a:ext cx="5939155" cy="2607310"/>
          </a:xfrm>
          <a:prstGeom prst="rect">
            <a:avLst/>
          </a:prstGeom>
          <a:noFill/>
          <a:ln>
            <a:noFill/>
          </a:ln>
        </p:spPr>
      </p:pic>
    </p:spTree>
    <p:extLst>
      <p:ext uri="{BB962C8B-B14F-4D97-AF65-F5344CB8AC3E}">
        <p14:creationId xmlns:p14="http://schemas.microsoft.com/office/powerpoint/2010/main" val="2602619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2" name="Rectangle 1"/>
          <p:cNvSpPr/>
          <p:nvPr/>
        </p:nvSpPr>
        <p:spPr>
          <a:xfrm>
            <a:off x="508400" y="1081712"/>
            <a:ext cx="6050896" cy="1116972"/>
          </a:xfrm>
          <a:prstGeom prst="rect">
            <a:avLst/>
          </a:prstGeom>
        </p:spPr>
        <p:txBody>
          <a:bodyPr wrap="square">
            <a:spAutoFit/>
          </a:bodyPr>
          <a:lstStyle/>
          <a:p>
            <a:pPr indent="270510">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Sau</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khi</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tạo</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xong</a:t>
            </a:r>
            <a:r>
              <a:rPr lang="en-US" sz="1300" dirty="0">
                <a:latin typeface="Times New Roman" panose="02020603050405020304" pitchFamily="18" charset="0"/>
                <a:ea typeface="Calibri" panose="020F0502020204030204" pitchFamily="34" charset="0"/>
                <a:cs typeface="Times New Roman" panose="02020603050405020304" pitchFamily="18" charset="0"/>
              </a:rPr>
              <a:t> cluster ở </a:t>
            </a:r>
            <a:r>
              <a:rPr lang="en-US" sz="1300" dirty="0" err="1">
                <a:latin typeface="Times New Roman" panose="02020603050405020304" pitchFamily="18" charset="0"/>
                <a:ea typeface="Calibri" panose="020F0502020204030204" pitchFamily="34" charset="0"/>
                <a:cs typeface="Times New Roman" panose="02020603050405020304" pitchFamily="18" charset="0"/>
              </a:rPr>
              <a:t>bước</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1300" dirty="0">
                <a:latin typeface="Times New Roman" panose="02020603050405020304" pitchFamily="18" charset="0"/>
                <a:ea typeface="Calibri" panose="020F0502020204030204" pitchFamily="34" charset="0"/>
                <a:cs typeface="Times New Roman" panose="02020603050405020304" pitchFamily="18" charset="0"/>
              </a:rPr>
              <a:t> Add step</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s3://us-east-1.elasticmapreduce.samples/cloudfront/code/Hive_CloudFront.q</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s3://us-east-1.elasticmapreduce.samples</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s3://doancuoiky/test</a:t>
            </a:r>
            <a:endParaRPr lang="vi-V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633476" y="2198684"/>
            <a:ext cx="4225036" cy="2458660"/>
          </a:xfrm>
          <a:prstGeom prst="rect">
            <a:avLst/>
          </a:prstGeom>
          <a:noFill/>
          <a:ln>
            <a:noFill/>
          </a:ln>
        </p:spPr>
      </p:pic>
    </p:spTree>
    <p:extLst>
      <p:ext uri="{BB962C8B-B14F-4D97-AF65-F5344CB8AC3E}">
        <p14:creationId xmlns:p14="http://schemas.microsoft.com/office/powerpoint/2010/main" val="159302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6"/>
        <p:cNvGrpSpPr/>
        <p:nvPr/>
      </p:nvGrpSpPr>
      <p:grpSpPr>
        <a:xfrm>
          <a:off x="0" y="0"/>
          <a:ext cx="0" cy="0"/>
          <a:chOff x="0" y="0"/>
          <a:chExt cx="0" cy="0"/>
        </a:xfrm>
      </p:grpSpPr>
      <p:sp>
        <p:nvSpPr>
          <p:cNvPr id="137" name="Google Shape;137;p2"/>
          <p:cNvSpPr txBox="1">
            <a:spLocks noGrp="1"/>
          </p:cNvSpPr>
          <p:nvPr>
            <p:ph type="ctrTitle"/>
          </p:nvPr>
        </p:nvSpPr>
        <p:spPr>
          <a:xfrm>
            <a:off x="358575" y="882350"/>
            <a:ext cx="8520600" cy="994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778"/>
              <a:buNone/>
            </a:pPr>
            <a:r>
              <a:rPr lang="en-GB">
                <a:solidFill>
                  <a:srgbClr val="FF0000"/>
                </a:solidFill>
              </a:rPr>
              <a:t>Danh sách thành viên nhóm:</a:t>
            </a:r>
            <a:endParaRPr>
              <a:solidFill>
                <a:srgbClr val="FF0000"/>
              </a:solidFill>
            </a:endParaRPr>
          </a:p>
        </p:txBody>
      </p:sp>
      <p:sp>
        <p:nvSpPr>
          <p:cNvPr id="138" name="Google Shape;138;p2"/>
          <p:cNvSpPr txBox="1"/>
          <p:nvPr/>
        </p:nvSpPr>
        <p:spPr>
          <a:xfrm>
            <a:off x="1509784" y="1997815"/>
            <a:ext cx="6773155" cy="1246465"/>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2300"/>
              <a:buFont typeface="Arial" panose="020B0604020202020204"/>
              <a:buNone/>
            </a:pPr>
            <a:r>
              <a:rPr lang="en-US" sz="230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Bùi</a:t>
            </a:r>
            <a:r>
              <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30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Đặng</a:t>
            </a:r>
            <a:r>
              <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30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Quốc</a:t>
            </a:r>
            <a:r>
              <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300"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Chí</a:t>
            </a:r>
            <a:r>
              <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300" dirty="0">
                <a:latin typeface="Times New Roman" panose="02020603050405020304"/>
                <a:ea typeface="Times New Roman" panose="02020603050405020304"/>
                <a:cs typeface="Times New Roman" panose="02020603050405020304"/>
                <a:sym typeface="Times New Roman" panose="02020603050405020304"/>
              </a:rPr>
              <a:t>	</a:t>
            </a:r>
            <a:r>
              <a:rPr lang="en-US" sz="2300" dirty="0" smtClean="0">
                <a:latin typeface="Times New Roman" panose="02020603050405020304"/>
                <a:ea typeface="Times New Roman" panose="02020603050405020304"/>
                <a:cs typeface="Times New Roman" panose="02020603050405020304"/>
                <a:sym typeface="Times New Roman" panose="02020603050405020304"/>
              </a:rPr>
              <a:t>		</a:t>
            </a:r>
            <a:r>
              <a:rPr lang="en-US" sz="2300" i="0" u="none" strike="noStrike" cap="none" dirty="0" smtClean="0">
                <a:solidFill>
                  <a:srgbClr val="000000"/>
                </a:solidFill>
                <a:latin typeface="Times New Roman" panose="02020603050405020304"/>
                <a:ea typeface="Times New Roman" panose="02020603050405020304"/>
                <a:cs typeface="Times New Roman" panose="02020603050405020304"/>
                <a:sym typeface="Times New Roman" panose="02020603050405020304"/>
              </a:rPr>
              <a:t>20110614</a:t>
            </a:r>
            <a:endPar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rtl="0">
              <a:lnSpc>
                <a:spcPct val="100000"/>
              </a:lnSpc>
              <a:spcBef>
                <a:spcPts val="0"/>
              </a:spcBef>
              <a:spcAft>
                <a:spcPts val="0"/>
              </a:spcAft>
              <a:buClr>
                <a:srgbClr val="000000"/>
              </a:buClr>
              <a:buSzPts val="2300"/>
              <a:buFont typeface="Arial" panose="020B0604020202020204"/>
              <a:buNone/>
            </a:pPr>
            <a:r>
              <a:rPr lang="en-US" sz="230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Phan Văn Đức Anh			20110609</a:t>
            </a:r>
          </a:p>
          <a:p>
            <a:pPr marL="0" marR="0" lvl="0" indent="0" rtl="0">
              <a:lnSpc>
                <a:spcPct val="100000"/>
              </a:lnSpc>
              <a:spcBef>
                <a:spcPts val="0"/>
              </a:spcBef>
              <a:spcAft>
                <a:spcPts val="0"/>
              </a:spcAft>
              <a:buClr>
                <a:srgbClr val="000000"/>
              </a:buClr>
              <a:buSzPts val="2300"/>
              <a:buFont typeface="Arial" panose="020B0604020202020204"/>
              <a:buNone/>
            </a:pPr>
            <a:r>
              <a:rPr lang="en-US" sz="2300" dirty="0" err="1">
                <a:latin typeface="Times New Roman" panose="02020603050405020304"/>
                <a:ea typeface="Times New Roman" panose="02020603050405020304"/>
                <a:cs typeface="Times New Roman" panose="02020603050405020304"/>
                <a:sym typeface="Times New Roman" panose="02020603050405020304"/>
              </a:rPr>
              <a:t>Võ</a:t>
            </a:r>
            <a:r>
              <a:rPr lang="en-US" sz="2300" dirty="0">
                <a:latin typeface="Times New Roman" panose="02020603050405020304"/>
                <a:ea typeface="Times New Roman" panose="02020603050405020304"/>
                <a:cs typeface="Times New Roman" panose="02020603050405020304"/>
                <a:sym typeface="Times New Roman" panose="02020603050405020304"/>
              </a:rPr>
              <a:t> </a:t>
            </a:r>
            <a:r>
              <a:rPr lang="en-US" sz="2300" dirty="0" err="1">
                <a:latin typeface="Times New Roman" panose="02020603050405020304"/>
                <a:ea typeface="Times New Roman" panose="02020603050405020304"/>
                <a:cs typeface="Times New Roman" panose="02020603050405020304"/>
                <a:sym typeface="Times New Roman" panose="02020603050405020304"/>
              </a:rPr>
              <a:t>Hồng</a:t>
            </a:r>
            <a:r>
              <a:rPr lang="en-US" sz="2300" dirty="0">
                <a:latin typeface="Times New Roman" panose="02020603050405020304"/>
                <a:ea typeface="Times New Roman" panose="02020603050405020304"/>
                <a:cs typeface="Times New Roman" panose="02020603050405020304"/>
                <a:sym typeface="Times New Roman" panose="02020603050405020304"/>
              </a:rPr>
              <a:t> </a:t>
            </a:r>
            <a:r>
              <a:rPr lang="en-US" sz="2300" dirty="0" err="1">
                <a:latin typeface="Times New Roman" panose="02020603050405020304"/>
                <a:ea typeface="Times New Roman" panose="02020603050405020304"/>
                <a:cs typeface="Times New Roman" panose="02020603050405020304"/>
                <a:sym typeface="Times New Roman" panose="02020603050405020304"/>
              </a:rPr>
              <a:t>Khang</a:t>
            </a:r>
            <a:r>
              <a:rPr lang="en-US" sz="2300" dirty="0">
                <a:latin typeface="Times New Roman" panose="02020603050405020304"/>
                <a:ea typeface="Times New Roman" panose="02020603050405020304"/>
                <a:cs typeface="Times New Roman" panose="02020603050405020304"/>
                <a:sym typeface="Times New Roman" panose="02020603050405020304"/>
              </a:rPr>
              <a:t>			</a:t>
            </a:r>
            <a:r>
              <a:rPr lang="en-US" sz="2300" dirty="0" smtClean="0">
                <a:latin typeface="Times New Roman" panose="02020603050405020304"/>
                <a:ea typeface="Times New Roman" panose="02020603050405020304"/>
                <a:cs typeface="Times New Roman" panose="02020603050405020304"/>
                <a:sym typeface="Times New Roman" panose="02020603050405020304"/>
              </a:rPr>
              <a:t>20110281</a:t>
            </a:r>
            <a:endParaRPr lang="en-US" sz="23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4283056" cy="7709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t>- Sau khi tạo xong step ta phải chờ vài phút để nó hoàn thành, sau đó ta vào trong thư mục test/ trong bucket doancuoiky/ sẽ thư mục os_request/</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674815" y="1847787"/>
            <a:ext cx="5177206" cy="2797366"/>
          </a:xfrm>
          <a:prstGeom prst="rect">
            <a:avLst/>
          </a:prstGeom>
          <a:noFill/>
          <a:ln>
            <a:noFill/>
          </a:ln>
        </p:spPr>
      </p:pic>
    </p:spTree>
    <p:extLst>
      <p:ext uri="{BB962C8B-B14F-4D97-AF65-F5344CB8AC3E}">
        <p14:creationId xmlns:p14="http://schemas.microsoft.com/office/powerpoint/2010/main" val="2126896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4106272"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t>- Nếu ra được như hình thì chứng tỏ là step đã chạy thành công</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6" name="Picture 5"/>
          <p:cNvPicPr/>
          <p:nvPr/>
        </p:nvPicPr>
        <p:blipFill>
          <a:blip r:embed="rId3"/>
          <a:stretch>
            <a:fillRect/>
          </a:stretch>
        </p:blipFill>
        <p:spPr>
          <a:xfrm>
            <a:off x="683196" y="1566672"/>
            <a:ext cx="5936615" cy="3055620"/>
          </a:xfrm>
          <a:prstGeom prst="rect">
            <a:avLst/>
          </a:prstGeom>
          <a:noFill/>
          <a:ln>
            <a:noFill/>
          </a:ln>
        </p:spPr>
      </p:pic>
    </p:spTree>
    <p:extLst>
      <p:ext uri="{BB962C8B-B14F-4D97-AF65-F5344CB8AC3E}">
        <p14:creationId xmlns:p14="http://schemas.microsoft.com/office/powerpoint/2010/main" val="627405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4106272"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None/>
            </a:pPr>
            <a:r>
              <a:rPr lang="vi-VN" dirty="0"/>
              <a:t>- Nếu ra được như hình thì chứng tỏ là step đã chạy thành công</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pic>
        <p:nvPicPr>
          <p:cNvPr id="5" name="Picture 4"/>
          <p:cNvPicPr/>
          <p:nvPr/>
        </p:nvPicPr>
        <p:blipFill>
          <a:blip r:embed="rId3"/>
          <a:stretch>
            <a:fillRect/>
          </a:stretch>
        </p:blipFill>
        <p:spPr>
          <a:xfrm>
            <a:off x="583755" y="1566672"/>
            <a:ext cx="5940425" cy="1614170"/>
          </a:xfrm>
          <a:prstGeom prst="rect">
            <a:avLst/>
          </a:prstGeom>
          <a:noFill/>
          <a:ln>
            <a:noFill/>
          </a:ln>
        </p:spPr>
      </p:pic>
    </p:spTree>
    <p:extLst>
      <p:ext uri="{BB962C8B-B14F-4D97-AF65-F5344CB8AC3E}">
        <p14:creationId xmlns:p14="http://schemas.microsoft.com/office/powerpoint/2010/main" val="2140640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Sau</a:t>
            </a:r>
            <a:r>
              <a:rPr lang="en-US" dirty="0" smtClean="0"/>
              <a:t> </a:t>
            </a:r>
            <a:r>
              <a:rPr lang="en-US" dirty="0" err="1"/>
              <a:t>khi</a:t>
            </a:r>
            <a:r>
              <a:rPr lang="en-US" dirty="0"/>
              <a:t> </a:t>
            </a:r>
            <a:r>
              <a:rPr lang="en-US" dirty="0" err="1"/>
              <a:t>tiến</a:t>
            </a:r>
            <a:r>
              <a:rPr lang="en-US" dirty="0"/>
              <a:t> </a:t>
            </a:r>
            <a:r>
              <a:rPr lang="en-US" dirty="0" err="1"/>
              <a:t>trình</a:t>
            </a:r>
            <a:r>
              <a:rPr lang="en-US" dirty="0"/>
              <a:t> </a:t>
            </a:r>
            <a:r>
              <a:rPr lang="en-US" dirty="0" err="1"/>
              <a:t>chuyển</a:t>
            </a:r>
            <a:r>
              <a:rPr lang="en-US" dirty="0"/>
              <a:t> sang Completed </a:t>
            </a:r>
            <a:r>
              <a:rPr lang="en-US" dirty="0" err="1"/>
              <a:t>thì</a:t>
            </a:r>
            <a:r>
              <a:rPr lang="en-US" dirty="0"/>
              <a:t> ta </a:t>
            </a:r>
            <a:r>
              <a:rPr lang="en-US" dirty="0" err="1"/>
              <a:t>chuyển</a:t>
            </a:r>
            <a:r>
              <a:rPr lang="en-US" dirty="0"/>
              <a:t> sang tab Summary </a:t>
            </a:r>
            <a:r>
              <a:rPr lang="en-US" dirty="0" err="1"/>
              <a:t>để</a:t>
            </a:r>
            <a:r>
              <a:rPr lang="en-US" dirty="0"/>
              <a:t> </a:t>
            </a:r>
            <a:r>
              <a:rPr lang="en-US" dirty="0" err="1"/>
              <a:t>lấy</a:t>
            </a:r>
            <a:r>
              <a:rPr lang="en-US" dirty="0"/>
              <a:t> </a:t>
            </a:r>
            <a:r>
              <a:rPr lang="en-US" dirty="0" err="1"/>
              <a:t>chuỗi</a:t>
            </a:r>
            <a:r>
              <a:rPr lang="en-US" dirty="0"/>
              <a:t> </a:t>
            </a:r>
            <a:r>
              <a:rPr lang="en-US" dirty="0" err="1"/>
              <a:t>kết</a:t>
            </a:r>
            <a:r>
              <a:rPr lang="en-US" dirty="0"/>
              <a:t> </a:t>
            </a:r>
            <a:r>
              <a:rPr lang="en-US" dirty="0" err="1"/>
              <a:t>nối</a:t>
            </a:r>
            <a:endParaRPr lang="vi-VN" dirty="0"/>
          </a:p>
        </p:txBody>
      </p:sp>
      <p:pic>
        <p:nvPicPr>
          <p:cNvPr id="6" name="Picture 5"/>
          <p:cNvPicPr/>
          <p:nvPr/>
        </p:nvPicPr>
        <p:blipFill>
          <a:blip r:embed="rId3"/>
          <a:stretch>
            <a:fillRect/>
          </a:stretch>
        </p:blipFill>
        <p:spPr>
          <a:xfrm>
            <a:off x="712406" y="1566672"/>
            <a:ext cx="5939155" cy="2434590"/>
          </a:xfrm>
          <a:prstGeom prst="rect">
            <a:avLst/>
          </a:prstGeom>
          <a:noFill/>
          <a:ln>
            <a:noFill/>
          </a:ln>
        </p:spPr>
      </p:pic>
    </p:spTree>
    <p:extLst>
      <p:ext uri="{BB962C8B-B14F-4D97-AF65-F5344CB8AC3E}">
        <p14:creationId xmlns:p14="http://schemas.microsoft.com/office/powerpoint/2010/main" val="3282290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Sau</a:t>
            </a:r>
            <a:r>
              <a:rPr lang="en-US" dirty="0" smtClean="0"/>
              <a:t> </a:t>
            </a:r>
            <a:r>
              <a:rPr lang="en-US" dirty="0" err="1"/>
              <a:t>khi</a:t>
            </a:r>
            <a:r>
              <a:rPr lang="en-US" dirty="0"/>
              <a:t> </a:t>
            </a:r>
            <a:r>
              <a:rPr lang="en-US" dirty="0" err="1"/>
              <a:t>tiến</a:t>
            </a:r>
            <a:r>
              <a:rPr lang="en-US" dirty="0"/>
              <a:t> </a:t>
            </a:r>
            <a:r>
              <a:rPr lang="en-US" dirty="0" err="1"/>
              <a:t>trình</a:t>
            </a:r>
            <a:r>
              <a:rPr lang="en-US" dirty="0"/>
              <a:t> </a:t>
            </a:r>
            <a:r>
              <a:rPr lang="en-US" dirty="0" err="1"/>
              <a:t>chuyển</a:t>
            </a:r>
            <a:r>
              <a:rPr lang="en-US" dirty="0"/>
              <a:t> sang Completed </a:t>
            </a:r>
            <a:r>
              <a:rPr lang="en-US" dirty="0" err="1"/>
              <a:t>thì</a:t>
            </a:r>
            <a:r>
              <a:rPr lang="en-US" dirty="0"/>
              <a:t> ta </a:t>
            </a:r>
            <a:r>
              <a:rPr lang="en-US" dirty="0" err="1"/>
              <a:t>chuyển</a:t>
            </a:r>
            <a:r>
              <a:rPr lang="en-US" dirty="0"/>
              <a:t> sang tab Summary </a:t>
            </a:r>
            <a:r>
              <a:rPr lang="en-US" dirty="0" err="1"/>
              <a:t>để</a:t>
            </a:r>
            <a:r>
              <a:rPr lang="en-US" dirty="0"/>
              <a:t> </a:t>
            </a:r>
            <a:r>
              <a:rPr lang="en-US" dirty="0" err="1"/>
              <a:t>lấy</a:t>
            </a:r>
            <a:r>
              <a:rPr lang="en-US" dirty="0"/>
              <a:t> </a:t>
            </a:r>
            <a:r>
              <a:rPr lang="en-US" dirty="0" err="1"/>
              <a:t>chuỗi</a:t>
            </a:r>
            <a:r>
              <a:rPr lang="en-US" dirty="0"/>
              <a:t> </a:t>
            </a:r>
            <a:r>
              <a:rPr lang="en-US" dirty="0" err="1"/>
              <a:t>kết</a:t>
            </a:r>
            <a:r>
              <a:rPr lang="en-US" dirty="0"/>
              <a:t> </a:t>
            </a:r>
            <a:r>
              <a:rPr lang="en-US" dirty="0" err="1"/>
              <a:t>nối</a:t>
            </a:r>
            <a:endParaRPr lang="vi-VN" dirty="0"/>
          </a:p>
        </p:txBody>
      </p:sp>
      <p:pic>
        <p:nvPicPr>
          <p:cNvPr id="5" name="Picture 4"/>
          <p:cNvPicPr/>
          <p:nvPr/>
        </p:nvPicPr>
        <p:blipFill>
          <a:blip r:embed="rId3"/>
          <a:stretch>
            <a:fillRect/>
          </a:stretch>
        </p:blipFill>
        <p:spPr>
          <a:xfrm>
            <a:off x="655637" y="1519237"/>
            <a:ext cx="5942965" cy="2531745"/>
          </a:xfrm>
          <a:prstGeom prst="rect">
            <a:avLst/>
          </a:prstGeom>
          <a:noFill/>
          <a:ln>
            <a:noFill/>
          </a:ln>
        </p:spPr>
      </p:pic>
    </p:spTree>
    <p:extLst>
      <p:ext uri="{BB962C8B-B14F-4D97-AF65-F5344CB8AC3E}">
        <p14:creationId xmlns:p14="http://schemas.microsoft.com/office/powerpoint/2010/main" val="981201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Sau</a:t>
            </a:r>
            <a:r>
              <a:rPr lang="en-US" dirty="0" smtClean="0"/>
              <a:t> </a:t>
            </a:r>
            <a:r>
              <a:rPr lang="en-US" dirty="0" err="1"/>
              <a:t>khi</a:t>
            </a:r>
            <a:r>
              <a:rPr lang="en-US" dirty="0"/>
              <a:t> </a:t>
            </a:r>
            <a:r>
              <a:rPr lang="en-US" dirty="0" err="1"/>
              <a:t>tiến</a:t>
            </a:r>
            <a:r>
              <a:rPr lang="en-US" dirty="0"/>
              <a:t> </a:t>
            </a:r>
            <a:r>
              <a:rPr lang="en-US" dirty="0" err="1"/>
              <a:t>trình</a:t>
            </a:r>
            <a:r>
              <a:rPr lang="en-US" dirty="0"/>
              <a:t> </a:t>
            </a:r>
            <a:r>
              <a:rPr lang="en-US" dirty="0" err="1"/>
              <a:t>chuyển</a:t>
            </a:r>
            <a:r>
              <a:rPr lang="en-US" dirty="0"/>
              <a:t> sang Completed </a:t>
            </a:r>
            <a:r>
              <a:rPr lang="en-US" dirty="0" err="1"/>
              <a:t>thì</a:t>
            </a:r>
            <a:r>
              <a:rPr lang="en-US" dirty="0"/>
              <a:t> ta </a:t>
            </a:r>
            <a:r>
              <a:rPr lang="en-US" dirty="0" err="1"/>
              <a:t>chuyển</a:t>
            </a:r>
            <a:r>
              <a:rPr lang="en-US" dirty="0"/>
              <a:t> sang tab Summary </a:t>
            </a:r>
            <a:r>
              <a:rPr lang="en-US" dirty="0" err="1"/>
              <a:t>để</a:t>
            </a:r>
            <a:r>
              <a:rPr lang="en-US" dirty="0"/>
              <a:t> </a:t>
            </a:r>
            <a:r>
              <a:rPr lang="en-US" dirty="0" err="1"/>
              <a:t>lấy</a:t>
            </a:r>
            <a:r>
              <a:rPr lang="en-US" dirty="0"/>
              <a:t> </a:t>
            </a:r>
            <a:r>
              <a:rPr lang="en-US" dirty="0" err="1"/>
              <a:t>chuỗi</a:t>
            </a:r>
            <a:r>
              <a:rPr lang="en-US" dirty="0"/>
              <a:t> </a:t>
            </a:r>
            <a:r>
              <a:rPr lang="en-US" dirty="0" err="1"/>
              <a:t>kết</a:t>
            </a:r>
            <a:r>
              <a:rPr lang="en-US" dirty="0"/>
              <a:t> </a:t>
            </a:r>
            <a:r>
              <a:rPr lang="en-US" dirty="0" err="1"/>
              <a:t>nối</a:t>
            </a:r>
            <a:endParaRPr lang="vi-VN" dirty="0"/>
          </a:p>
        </p:txBody>
      </p:sp>
      <p:pic>
        <p:nvPicPr>
          <p:cNvPr id="5" name="Picture 4"/>
          <p:cNvPicPr/>
          <p:nvPr/>
        </p:nvPicPr>
        <p:blipFill>
          <a:blip r:embed="rId3"/>
          <a:stretch>
            <a:fillRect/>
          </a:stretch>
        </p:blipFill>
        <p:spPr>
          <a:xfrm>
            <a:off x="640524" y="1634934"/>
            <a:ext cx="5936615" cy="2385695"/>
          </a:xfrm>
          <a:prstGeom prst="rect">
            <a:avLst/>
          </a:prstGeom>
          <a:noFill/>
          <a:ln>
            <a:noFill/>
          </a:ln>
        </p:spPr>
      </p:pic>
    </p:spTree>
    <p:extLst>
      <p:ext uri="{BB962C8B-B14F-4D97-AF65-F5344CB8AC3E}">
        <p14:creationId xmlns:p14="http://schemas.microsoft.com/office/powerpoint/2010/main" val="3652706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3332080" cy="79528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t>Giờ ta sẽ chạy kết nối tới Node Master sử dụng SSH</a:t>
            </a:r>
          </a:p>
          <a:p>
            <a:pPr marL="146050" indent="0">
              <a:buNone/>
            </a:pPr>
            <a:r>
              <a:rPr lang="vi-VN" dirty="0" smtClean="0"/>
              <a:t>Trước </a:t>
            </a:r>
            <a:r>
              <a:rPr lang="vi-VN" dirty="0"/>
              <a:t>đó ta vào EC2</a:t>
            </a:r>
          </a:p>
        </p:txBody>
      </p:sp>
      <p:pic>
        <p:nvPicPr>
          <p:cNvPr id="5" name="Picture 4"/>
          <p:cNvPicPr/>
          <p:nvPr/>
        </p:nvPicPr>
        <p:blipFill>
          <a:blip r:embed="rId3"/>
          <a:stretch>
            <a:fillRect/>
          </a:stretch>
        </p:blipFill>
        <p:spPr>
          <a:xfrm>
            <a:off x="731647" y="2013712"/>
            <a:ext cx="5937250" cy="1628140"/>
          </a:xfrm>
          <a:prstGeom prst="rect">
            <a:avLst/>
          </a:prstGeom>
          <a:noFill/>
          <a:ln>
            <a:noFill/>
          </a:ln>
        </p:spPr>
      </p:pic>
    </p:spTree>
    <p:extLst>
      <p:ext uri="{BB962C8B-B14F-4D97-AF65-F5344CB8AC3E}">
        <p14:creationId xmlns:p14="http://schemas.microsoft.com/office/powerpoint/2010/main" val="2256769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Chọn</a:t>
            </a:r>
            <a:r>
              <a:rPr lang="en-US" dirty="0"/>
              <a:t> security group =&gt; Inbound rules =&gt; Edit inbound rules</a:t>
            </a:r>
            <a:endParaRPr lang="vi-VN" dirty="0"/>
          </a:p>
        </p:txBody>
      </p:sp>
      <p:pic>
        <p:nvPicPr>
          <p:cNvPr id="5" name="Picture 4"/>
          <p:cNvPicPr/>
          <p:nvPr/>
        </p:nvPicPr>
        <p:blipFill>
          <a:blip r:embed="rId3"/>
          <a:stretch>
            <a:fillRect/>
          </a:stretch>
        </p:blipFill>
        <p:spPr>
          <a:xfrm>
            <a:off x="638619" y="1489773"/>
            <a:ext cx="5940425" cy="2846705"/>
          </a:xfrm>
          <a:prstGeom prst="rect">
            <a:avLst/>
          </a:prstGeom>
          <a:noFill/>
          <a:ln>
            <a:noFill/>
          </a:ln>
        </p:spPr>
      </p:pic>
    </p:spTree>
    <p:extLst>
      <p:ext uri="{BB962C8B-B14F-4D97-AF65-F5344CB8AC3E}">
        <p14:creationId xmlns:p14="http://schemas.microsoft.com/office/powerpoint/2010/main" val="1638689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Thêm</a:t>
            </a:r>
            <a:r>
              <a:rPr lang="en-US" dirty="0"/>
              <a:t> 1 inbound rule SSH </a:t>
            </a:r>
            <a:r>
              <a:rPr lang="en-US" dirty="0" err="1"/>
              <a:t>với</a:t>
            </a:r>
            <a:r>
              <a:rPr lang="en-US" dirty="0"/>
              <a:t> port </a:t>
            </a:r>
            <a:r>
              <a:rPr lang="en-US" dirty="0" err="1"/>
              <a:t>là</a:t>
            </a:r>
            <a:r>
              <a:rPr lang="en-US" dirty="0"/>
              <a:t> 22 ở </a:t>
            </a:r>
            <a:r>
              <a:rPr lang="en-US" dirty="0" err="1"/>
              <a:t>chế</a:t>
            </a:r>
            <a:r>
              <a:rPr lang="en-US" dirty="0"/>
              <a:t> </a:t>
            </a:r>
            <a:r>
              <a:rPr lang="en-US" dirty="0" err="1"/>
              <a:t>độ</a:t>
            </a:r>
            <a:r>
              <a:rPr lang="en-US" dirty="0"/>
              <a:t> public</a:t>
            </a:r>
            <a:endParaRPr lang="vi-VN" dirty="0"/>
          </a:p>
        </p:txBody>
      </p:sp>
      <p:pic>
        <p:nvPicPr>
          <p:cNvPr id="5" name="Picture 4"/>
          <p:cNvPicPr/>
          <p:nvPr/>
        </p:nvPicPr>
        <p:blipFill>
          <a:blip r:embed="rId3"/>
          <a:stretch>
            <a:fillRect/>
          </a:stretch>
        </p:blipFill>
        <p:spPr>
          <a:xfrm>
            <a:off x="780415" y="1648772"/>
            <a:ext cx="5937250" cy="436880"/>
          </a:xfrm>
          <a:prstGeom prst="rect">
            <a:avLst/>
          </a:prstGeom>
          <a:noFill/>
          <a:ln>
            <a:noFill/>
          </a:ln>
        </p:spPr>
      </p:pic>
      <p:sp>
        <p:nvSpPr>
          <p:cNvPr id="2" name="Rectangle 1"/>
          <p:cNvSpPr/>
          <p:nvPr/>
        </p:nvSpPr>
        <p:spPr>
          <a:xfrm>
            <a:off x="1138120" y="2341399"/>
            <a:ext cx="4572000" cy="1186607"/>
          </a:xfrm>
          <a:prstGeom prst="rect">
            <a:avLst/>
          </a:prstGeom>
        </p:spPr>
        <p:txBody>
          <a:bodyPr>
            <a:spAutoFit/>
          </a:bodyPr>
          <a:lstStyle/>
          <a:p>
            <a:pPr indent="270510">
              <a:lnSpc>
                <a:spcPct val="107000"/>
              </a:lnSpc>
              <a:spcAft>
                <a:spcPts val="800"/>
              </a:spcAft>
            </a:pPr>
            <a:r>
              <a:rPr lang="en-US" sz="1300" dirty="0" err="1">
                <a:latin typeface="Times New Roman" panose="02020603050405020304" pitchFamily="18" charset="0"/>
                <a:ea typeface="Roboto"/>
                <a:cs typeface="Times New Roman" panose="02020603050405020304" pitchFamily="18" charset="0"/>
              </a:rPr>
              <a:t>ssh</a:t>
            </a:r>
            <a:r>
              <a:rPr lang="en-US" sz="1300" dirty="0">
                <a:latin typeface="Times New Roman" panose="02020603050405020304" pitchFamily="18" charset="0"/>
                <a:ea typeface="Roboto"/>
                <a:cs typeface="Times New Roman" panose="02020603050405020304" pitchFamily="18" charset="0"/>
              </a:rPr>
              <a:t> -</a:t>
            </a:r>
            <a:r>
              <a:rPr lang="en-US" sz="1300" dirty="0" err="1">
                <a:latin typeface="Times New Roman" panose="02020603050405020304" pitchFamily="18" charset="0"/>
                <a:ea typeface="Roboto"/>
                <a:cs typeface="Times New Roman" panose="02020603050405020304" pitchFamily="18" charset="0"/>
              </a:rPr>
              <a:t>i</a:t>
            </a:r>
            <a:r>
              <a:rPr lang="en-US" sz="1300" dirty="0">
                <a:latin typeface="Times New Roman" panose="02020603050405020304" pitchFamily="18" charset="0"/>
                <a:ea typeface="Roboto"/>
                <a:cs typeface="Times New Roman" panose="02020603050405020304" pitchFamily="18" charset="0"/>
              </a:rPr>
              <a:t> </a:t>
            </a:r>
            <a:r>
              <a:rPr lang="en-US" sz="1300" dirty="0" err="1">
                <a:latin typeface="Times New Roman" panose="02020603050405020304" pitchFamily="18" charset="0"/>
                <a:ea typeface="Roboto"/>
                <a:cs typeface="Times New Roman" panose="02020603050405020304" pitchFamily="18" charset="0"/>
              </a:rPr>
              <a:t>emrproject.pem</a:t>
            </a:r>
            <a:r>
              <a:rPr lang="en-US" sz="1300" dirty="0">
                <a:latin typeface="Times New Roman" panose="02020603050405020304" pitchFamily="18" charset="0"/>
                <a:ea typeface="Roboto"/>
                <a:cs typeface="Times New Roman" panose="02020603050405020304" pitchFamily="18" charset="0"/>
              </a:rPr>
              <a:t> hadoop@ec2-34-230-65-199.compute-1.amazonaws.com</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#note: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mỗi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dirty="0">
                <a:latin typeface="Times New Roman" panose="02020603050405020304" pitchFamily="18" charset="0"/>
                <a:ea typeface="Times New Roman" panose="02020603050405020304" pitchFamily="18" charset="0"/>
                <a:cs typeface="Times New Roman" panose="02020603050405020304" pitchFamily="18" charset="0"/>
              </a:rPr>
              <a:t> cluster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câu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lệnh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ip</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vi-VN"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#note: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nhớ</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dirty="0">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câu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lệnh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trang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aws</a:t>
            </a:r>
            <a:endParaRPr lang="vi-V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4477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pic>
        <p:nvPicPr>
          <p:cNvPr id="5" name="Picture 4"/>
          <p:cNvPicPr/>
          <p:nvPr/>
        </p:nvPicPr>
        <p:blipFill>
          <a:blip r:embed="rId3"/>
          <a:stretch>
            <a:fillRect/>
          </a:stretch>
        </p:blipFill>
        <p:spPr>
          <a:xfrm>
            <a:off x="1060850" y="1057492"/>
            <a:ext cx="6400799" cy="3507419"/>
          </a:xfrm>
          <a:prstGeom prst="rect">
            <a:avLst/>
          </a:prstGeom>
          <a:noFill/>
          <a:ln>
            <a:noFill/>
          </a:ln>
        </p:spPr>
      </p:pic>
    </p:spTree>
    <p:extLst>
      <p:ext uri="{BB962C8B-B14F-4D97-AF65-F5344CB8AC3E}">
        <p14:creationId xmlns:p14="http://schemas.microsoft.com/office/powerpoint/2010/main" val="49083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
          <p:cNvPicPr preferRelativeResize="0"/>
          <p:nvPr/>
        </p:nvPicPr>
        <p:blipFill rotWithShape="1">
          <a:blip r:embed="rId3"/>
          <a:srcRect/>
          <a:stretch>
            <a:fillRect/>
          </a:stretch>
        </p:blipFill>
        <p:spPr>
          <a:xfrm>
            <a:off x="2148100" y="321538"/>
            <a:ext cx="4572000" cy="981075"/>
          </a:xfrm>
          <a:prstGeom prst="rect">
            <a:avLst/>
          </a:prstGeom>
          <a:noFill/>
          <a:ln>
            <a:noFill/>
          </a:ln>
        </p:spPr>
      </p:pic>
      <p:sp>
        <p:nvSpPr>
          <p:cNvPr id="144" name="Google Shape;144;p3"/>
          <p:cNvSpPr txBox="1">
            <a:spLocks noGrp="1"/>
          </p:cNvSpPr>
          <p:nvPr>
            <p:ph type="subTitle" idx="4294967295"/>
          </p:nvPr>
        </p:nvSpPr>
        <p:spPr>
          <a:xfrm>
            <a:off x="323500" y="1724325"/>
            <a:ext cx="3823198" cy="3134400"/>
          </a:xfrm>
          <a:prstGeom prst="rect">
            <a:avLst/>
          </a:prstGeom>
          <a:noFill/>
          <a:ln>
            <a:noFill/>
          </a:ln>
        </p:spPr>
        <p:txBody>
          <a:bodyPr spcFirstLastPara="1" wrap="square" lIns="91425" tIns="91425" rIns="91425" bIns="91425" anchor="t" anchorCtr="0">
            <a:noAutofit/>
          </a:bodyPr>
          <a:lstStyle/>
          <a:p>
            <a:pPr marL="0" lvl="0" indent="0">
              <a:buSzPts val="1800"/>
              <a:buNone/>
            </a:pPr>
            <a:r>
              <a:rPr lang="en-GB" sz="2400" b="1" dirty="0" smtClean="0">
                <a:latin typeface="+mj-lt"/>
                <a:ea typeface="Arial" panose="020B0604020202020204"/>
                <a:cs typeface="Arial" panose="020B0604020202020204"/>
                <a:sym typeface="Arial" panose="020B0604020202020204"/>
              </a:rPr>
              <a:t>1. </a:t>
            </a:r>
            <a:r>
              <a:rPr lang="en-GB" sz="2400" b="1" dirty="0" err="1" smtClean="0">
                <a:latin typeface="+mj-lt"/>
                <a:ea typeface="Arial" panose="020B0604020202020204"/>
                <a:cs typeface="Arial" panose="020B0604020202020204"/>
                <a:sym typeface="Arial" panose="020B0604020202020204"/>
              </a:rPr>
              <a:t>Tổng</a:t>
            </a:r>
            <a:r>
              <a:rPr lang="en-GB" sz="2400" b="1" dirty="0" smtClean="0">
                <a:latin typeface="+mj-lt"/>
                <a:ea typeface="Arial" panose="020B0604020202020204"/>
                <a:cs typeface="Arial" panose="020B0604020202020204"/>
                <a:sym typeface="Arial" panose="020B0604020202020204"/>
              </a:rPr>
              <a:t> </a:t>
            </a:r>
            <a:r>
              <a:rPr lang="en-GB" sz="2400" b="1" dirty="0" err="1">
                <a:latin typeface="+mj-lt"/>
                <a:ea typeface="Arial" panose="020B0604020202020204"/>
                <a:cs typeface="Arial" panose="020B0604020202020204"/>
                <a:sym typeface="Arial" panose="020B0604020202020204"/>
              </a:rPr>
              <a:t>quan</a:t>
            </a:r>
            <a:r>
              <a:rPr lang="en-GB" sz="2400" b="1" dirty="0">
                <a:latin typeface="+mj-lt"/>
                <a:ea typeface="Arial" panose="020B0604020202020204"/>
                <a:cs typeface="Arial" panose="020B0604020202020204"/>
                <a:sym typeface="Arial" panose="020B0604020202020204"/>
              </a:rPr>
              <a:t> </a:t>
            </a:r>
            <a:r>
              <a:rPr lang="en-GB" sz="2400" b="1" dirty="0" err="1">
                <a:latin typeface="+mj-lt"/>
                <a:ea typeface="Arial" panose="020B0604020202020204"/>
                <a:cs typeface="Arial" panose="020B0604020202020204"/>
                <a:sym typeface="Arial" panose="020B0604020202020204"/>
              </a:rPr>
              <a:t>về</a:t>
            </a:r>
            <a:r>
              <a:rPr lang="en-GB" sz="2400" b="1" dirty="0">
                <a:latin typeface="+mj-lt"/>
                <a:ea typeface="Arial" panose="020B0604020202020204"/>
                <a:cs typeface="Arial" panose="020B0604020202020204"/>
                <a:sym typeface="Arial" panose="020B0604020202020204"/>
              </a:rPr>
              <a:t> Apache Hive</a:t>
            </a:r>
            <a:r>
              <a:rPr lang="en-GB" sz="2400" b="1" i="0" u="none" strike="noStrike" cap="none" dirty="0" smtClean="0">
                <a:solidFill>
                  <a:schemeClr val="dk2"/>
                </a:solidFill>
                <a:latin typeface="+mj-lt"/>
                <a:ea typeface="Arial" panose="020B0604020202020204"/>
                <a:cs typeface="Arial" panose="020B0604020202020204"/>
                <a:sym typeface="Arial" panose="020B0604020202020204"/>
              </a:rPr>
              <a:t>. </a:t>
            </a:r>
          </a:p>
          <a:p>
            <a:pPr marL="0" lvl="0" indent="0">
              <a:buSzPts val="1800"/>
              <a:buNone/>
            </a:pPr>
            <a:r>
              <a:rPr lang="en-US" sz="2400" b="1" i="0" u="none" strike="noStrike" cap="none" dirty="0" smtClean="0">
                <a:solidFill>
                  <a:schemeClr val="dk2"/>
                </a:solidFill>
                <a:latin typeface="+mj-lt"/>
                <a:ea typeface="Arial" panose="020B0604020202020204"/>
                <a:cs typeface="Arial" panose="020B0604020202020204"/>
                <a:sym typeface="Arial" panose="020B0604020202020204"/>
              </a:rPr>
              <a:t>2. </a:t>
            </a:r>
            <a:r>
              <a:rPr lang="en-US" sz="2400" b="1" dirty="0" err="1">
                <a:latin typeface="+mj-lt"/>
              </a:rPr>
              <a:t>Cài</a:t>
            </a:r>
            <a:r>
              <a:rPr lang="en-US" sz="2400" b="1" dirty="0">
                <a:latin typeface="+mj-lt"/>
              </a:rPr>
              <a:t> Hive </a:t>
            </a:r>
            <a:r>
              <a:rPr lang="en-US" sz="2400" b="1" dirty="0" err="1">
                <a:latin typeface="+mj-lt"/>
              </a:rPr>
              <a:t>trên</a:t>
            </a:r>
            <a:r>
              <a:rPr lang="en-US" sz="2400" b="1" dirty="0">
                <a:latin typeface="+mj-lt"/>
              </a:rPr>
              <a:t> AWS </a:t>
            </a:r>
            <a:r>
              <a:rPr lang="en-US" sz="2400" b="1" dirty="0" err="1">
                <a:latin typeface="+mj-lt"/>
              </a:rPr>
              <a:t>sử</a:t>
            </a:r>
            <a:r>
              <a:rPr lang="en-US" sz="2400" b="1" dirty="0">
                <a:latin typeface="+mj-lt"/>
              </a:rPr>
              <a:t> </a:t>
            </a:r>
            <a:r>
              <a:rPr lang="en-US" sz="2400" b="1" dirty="0" err="1">
                <a:latin typeface="+mj-lt"/>
              </a:rPr>
              <a:t>dụng</a:t>
            </a:r>
            <a:r>
              <a:rPr lang="en-US" sz="2400" b="1" dirty="0">
                <a:latin typeface="+mj-lt"/>
              </a:rPr>
              <a:t> EMR</a:t>
            </a:r>
            <a:endParaRPr sz="2400" b="1" i="0" u="none" strike="noStrike" cap="none" dirty="0" smtClean="0">
              <a:solidFill>
                <a:schemeClr val="dk2"/>
              </a:solidFill>
              <a:latin typeface="+mj-lt"/>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chemeClr val="dk2"/>
              </a:buClr>
              <a:buSzPts val="1800"/>
              <a:buFont typeface="Arial" panose="020B0604020202020204"/>
              <a:buNone/>
            </a:pPr>
            <a:r>
              <a:rPr lang="en-GB" sz="2400" b="1" dirty="0" smtClean="0">
                <a:latin typeface="+mj-lt"/>
                <a:ea typeface="Arial" panose="020B0604020202020204"/>
                <a:cs typeface="Arial" panose="020B0604020202020204"/>
                <a:sym typeface="Arial" panose="020B0604020202020204"/>
              </a:rPr>
              <a:t>3</a:t>
            </a:r>
            <a:r>
              <a:rPr lang="en-GB" sz="2400" b="1" dirty="0">
                <a:latin typeface="+mj-lt"/>
                <a:ea typeface="Arial" panose="020B0604020202020204"/>
                <a:cs typeface="Arial" panose="020B0604020202020204"/>
                <a:sym typeface="Arial" panose="020B0604020202020204"/>
              </a:rPr>
              <a:t>. </a:t>
            </a:r>
            <a:r>
              <a:rPr lang="en-GB" sz="2400" b="1" dirty="0" err="1" smtClean="0">
                <a:latin typeface="+mj-lt"/>
                <a:ea typeface="Arial" panose="020B0604020202020204"/>
                <a:cs typeface="Arial" panose="020B0604020202020204"/>
                <a:sym typeface="Arial" panose="020B0604020202020204"/>
              </a:rPr>
              <a:t>Kết</a:t>
            </a:r>
            <a:r>
              <a:rPr lang="en-GB" sz="2400" b="1" dirty="0" smtClean="0">
                <a:latin typeface="+mj-lt"/>
                <a:ea typeface="Arial" panose="020B0604020202020204"/>
                <a:cs typeface="Arial" panose="020B0604020202020204"/>
                <a:sym typeface="Arial" panose="020B0604020202020204"/>
              </a:rPr>
              <a:t> </a:t>
            </a:r>
            <a:r>
              <a:rPr lang="vi-VN" sz="2400" b="1" dirty="0" smtClean="0">
                <a:latin typeface="+mj-lt"/>
                <a:ea typeface="Arial" panose="020B0604020202020204"/>
                <a:cs typeface="Arial" panose="020B0604020202020204"/>
                <a:sym typeface="Arial" panose="020B0604020202020204"/>
              </a:rPr>
              <a:t>luận</a:t>
            </a:r>
            <a:endParaRPr sz="2400" b="1" dirty="0">
              <a:latin typeface="+mj-lt"/>
              <a:ea typeface="Arial" panose="020B0604020202020204"/>
              <a:cs typeface="Arial" panose="020B0604020202020204"/>
              <a:sym typeface="Arial" panose="020B0604020202020204"/>
            </a:endParaRPr>
          </a:p>
        </p:txBody>
      </p:sp>
      <p:sp>
        <p:nvSpPr>
          <p:cNvPr id="145" name="Google Shape;145;p3"/>
          <p:cNvSpPr txBox="1"/>
          <p:nvPr/>
        </p:nvSpPr>
        <p:spPr>
          <a:xfrm>
            <a:off x="5055075" y="1724325"/>
            <a:ext cx="3537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 name="Picture 5" descr="IMG_256"/>
          <p:cNvPicPr/>
          <p:nvPr/>
        </p:nvPicPr>
        <p:blipFill>
          <a:blip r:embed="rId4"/>
          <a:srcRect l="22560" t="6778" r="17618" b="9548"/>
          <a:stretch>
            <a:fillRect/>
          </a:stretch>
        </p:blipFill>
        <p:spPr>
          <a:xfrm>
            <a:off x="4904922" y="1302613"/>
            <a:ext cx="3381385" cy="3435319"/>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t>- Để chạy trên server ta cần mở các port tương ứng với từng application</a:t>
            </a:r>
            <a:endParaRPr lang="vi-VN" dirty="0"/>
          </a:p>
        </p:txBody>
      </p:sp>
      <p:pic>
        <p:nvPicPr>
          <p:cNvPr id="5" name="Picture 4"/>
          <p:cNvPicPr/>
          <p:nvPr/>
        </p:nvPicPr>
        <p:blipFill>
          <a:blip r:embed="rId3"/>
          <a:stretch>
            <a:fillRect/>
          </a:stretch>
        </p:blipFill>
        <p:spPr>
          <a:xfrm>
            <a:off x="746634" y="1711458"/>
            <a:ext cx="5935345" cy="2174240"/>
          </a:xfrm>
          <a:prstGeom prst="rect">
            <a:avLst/>
          </a:prstGeom>
          <a:noFill/>
          <a:ln>
            <a:noFill/>
          </a:ln>
        </p:spPr>
      </p:pic>
    </p:spTree>
    <p:extLst>
      <p:ext uri="{BB962C8B-B14F-4D97-AF65-F5344CB8AC3E}">
        <p14:creationId xmlns:p14="http://schemas.microsoft.com/office/powerpoint/2010/main" val="4217564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1"/>
            <a:ext cx="7505700" cy="804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Giờ</a:t>
            </a:r>
            <a:r>
              <a:rPr lang="en-US" dirty="0"/>
              <a:t> ta </a:t>
            </a:r>
            <a:r>
              <a:rPr lang="en-US" dirty="0" err="1"/>
              <a:t>mở</a:t>
            </a:r>
            <a:r>
              <a:rPr lang="en-US" dirty="0"/>
              <a:t> HUE </a:t>
            </a:r>
            <a:r>
              <a:rPr lang="en-US" dirty="0" err="1"/>
              <a:t>theo</a:t>
            </a:r>
            <a:r>
              <a:rPr lang="en-US" dirty="0"/>
              <a:t> </a:t>
            </a:r>
            <a:r>
              <a:rPr lang="en-US" dirty="0" err="1"/>
              <a:t>đường</a:t>
            </a:r>
            <a:r>
              <a:rPr lang="en-US" dirty="0"/>
              <a:t> </a:t>
            </a:r>
            <a:r>
              <a:rPr lang="en-US" dirty="0" err="1"/>
              <a:t>dẫn</a:t>
            </a:r>
            <a:r>
              <a:rPr lang="en-US" dirty="0"/>
              <a:t> </a:t>
            </a:r>
            <a:r>
              <a:rPr lang="en-US" dirty="0" err="1"/>
              <a:t>từ</a:t>
            </a:r>
            <a:r>
              <a:rPr lang="en-US" dirty="0"/>
              <a:t> </a:t>
            </a:r>
            <a:r>
              <a:rPr lang="en-US" dirty="0" err="1"/>
              <a:t>trang</a:t>
            </a:r>
            <a:r>
              <a:rPr lang="en-US" dirty="0"/>
              <a:t> Application user interfaces, </a:t>
            </a:r>
            <a:r>
              <a:rPr lang="en-US" dirty="0" err="1"/>
              <a:t>nhờ</a:t>
            </a:r>
            <a:r>
              <a:rPr lang="en-US" dirty="0"/>
              <a:t> </a:t>
            </a:r>
            <a:r>
              <a:rPr lang="en-US" dirty="0" err="1"/>
              <a:t>là</a:t>
            </a:r>
            <a:r>
              <a:rPr lang="en-US" dirty="0"/>
              <a:t> </a:t>
            </a:r>
            <a:r>
              <a:rPr lang="en-US" dirty="0" err="1"/>
              <a:t>trong</a:t>
            </a:r>
            <a:r>
              <a:rPr lang="en-US" dirty="0"/>
              <a:t> </a:t>
            </a:r>
            <a:r>
              <a:rPr lang="en-US" dirty="0" err="1"/>
              <a:t>phần</a:t>
            </a:r>
            <a:r>
              <a:rPr lang="en-US" dirty="0"/>
              <a:t> </a:t>
            </a:r>
            <a:r>
              <a:rPr lang="en-US" dirty="0" err="1"/>
              <a:t>đặt</a:t>
            </a:r>
            <a:r>
              <a:rPr lang="en-US" dirty="0"/>
              <a:t> port 8888 </a:t>
            </a:r>
            <a:r>
              <a:rPr lang="en-US" dirty="0" err="1"/>
              <a:t>trong</a:t>
            </a:r>
            <a:r>
              <a:rPr lang="en-US" dirty="0"/>
              <a:t> inbound rules </a:t>
            </a:r>
            <a:r>
              <a:rPr lang="en-US" dirty="0" err="1"/>
              <a:t>trước</a:t>
            </a:r>
            <a:endParaRPr lang="vi-VN" dirty="0"/>
          </a:p>
        </p:txBody>
      </p:sp>
      <p:pic>
        <p:nvPicPr>
          <p:cNvPr id="5" name="Picture 4"/>
          <p:cNvPicPr/>
          <p:nvPr/>
        </p:nvPicPr>
        <p:blipFill>
          <a:blip r:embed="rId3"/>
          <a:stretch>
            <a:fillRect/>
          </a:stretch>
        </p:blipFill>
        <p:spPr>
          <a:xfrm>
            <a:off x="739863" y="2223713"/>
            <a:ext cx="6738369" cy="1114910"/>
          </a:xfrm>
          <a:prstGeom prst="rect">
            <a:avLst/>
          </a:prstGeom>
          <a:noFill/>
          <a:ln>
            <a:noFill/>
          </a:ln>
        </p:spPr>
      </p:pic>
    </p:spTree>
    <p:extLst>
      <p:ext uri="{BB962C8B-B14F-4D97-AF65-F5344CB8AC3E}">
        <p14:creationId xmlns:p14="http://schemas.microsoft.com/office/powerpoint/2010/main" val="2089635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399" y="1131051"/>
            <a:ext cx="5913665" cy="6339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t>Sau khi vào được Hue thì nó sẽ ra giống như hình</a:t>
            </a:r>
            <a:endParaRPr lang="vi-VN" dirty="0"/>
          </a:p>
        </p:txBody>
      </p:sp>
      <p:pic>
        <p:nvPicPr>
          <p:cNvPr id="5" name="Picture 4"/>
          <p:cNvPicPr/>
          <p:nvPr/>
        </p:nvPicPr>
        <p:blipFill>
          <a:blip r:embed="rId3"/>
          <a:stretch>
            <a:fillRect/>
          </a:stretch>
        </p:blipFill>
        <p:spPr>
          <a:xfrm>
            <a:off x="1750076" y="1610876"/>
            <a:ext cx="5022348" cy="2989477"/>
          </a:xfrm>
          <a:prstGeom prst="rect">
            <a:avLst/>
          </a:prstGeom>
          <a:noFill/>
          <a:ln>
            <a:noFill/>
          </a:ln>
        </p:spPr>
      </p:pic>
    </p:spTree>
    <p:extLst>
      <p:ext uri="{BB962C8B-B14F-4D97-AF65-F5344CB8AC3E}">
        <p14:creationId xmlns:p14="http://schemas.microsoft.com/office/powerpoint/2010/main" val="1583796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399" y="1131051"/>
            <a:ext cx="5913665" cy="63395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t>Sau khi vào được Hue thì nó sẽ ra giống như hình</a:t>
            </a:r>
            <a:endParaRPr lang="vi-VN" dirty="0"/>
          </a:p>
        </p:txBody>
      </p:sp>
      <p:pic>
        <p:nvPicPr>
          <p:cNvPr id="6" name="Picture 5"/>
          <p:cNvPicPr/>
          <p:nvPr/>
        </p:nvPicPr>
        <p:blipFill>
          <a:blip r:embed="rId3"/>
          <a:stretch>
            <a:fillRect/>
          </a:stretch>
        </p:blipFill>
        <p:spPr>
          <a:xfrm>
            <a:off x="1529951" y="1560018"/>
            <a:ext cx="5942330" cy="3044190"/>
          </a:xfrm>
          <a:prstGeom prst="rect">
            <a:avLst/>
          </a:prstGeom>
          <a:noFill/>
          <a:ln>
            <a:noFill/>
          </a:ln>
        </p:spPr>
      </p:pic>
    </p:spTree>
    <p:extLst>
      <p:ext uri="{BB962C8B-B14F-4D97-AF65-F5344CB8AC3E}">
        <p14:creationId xmlns:p14="http://schemas.microsoft.com/office/powerpoint/2010/main" val="2736671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a:t>- </a:t>
            </a:r>
            <a:r>
              <a:rPr lang="en-US" dirty="0" err="1"/>
              <a:t>Tiếp</a:t>
            </a:r>
            <a:r>
              <a:rPr lang="en-US" dirty="0"/>
              <a:t> </a:t>
            </a:r>
            <a:r>
              <a:rPr lang="en-US" dirty="0" err="1"/>
              <a:t>đến</a:t>
            </a:r>
            <a:r>
              <a:rPr lang="en-US" dirty="0"/>
              <a:t> ta </a:t>
            </a:r>
            <a:r>
              <a:rPr lang="en-US" dirty="0" err="1"/>
              <a:t>tạo</a:t>
            </a:r>
            <a:r>
              <a:rPr lang="en-US" dirty="0"/>
              <a:t> database </a:t>
            </a:r>
            <a:r>
              <a:rPr lang="en-US" dirty="0" err="1"/>
              <a:t>có</a:t>
            </a:r>
            <a:r>
              <a:rPr lang="en-US" dirty="0"/>
              <a:t> detai6_hive</a:t>
            </a:r>
            <a:endParaRPr lang="vi-VN" dirty="0"/>
          </a:p>
        </p:txBody>
      </p:sp>
      <p:pic>
        <p:nvPicPr>
          <p:cNvPr id="5" name="Picture 4"/>
          <p:cNvPicPr/>
          <p:nvPr/>
        </p:nvPicPr>
        <p:blipFill>
          <a:blip r:embed="rId3"/>
          <a:stretch>
            <a:fillRect/>
          </a:stretch>
        </p:blipFill>
        <p:spPr>
          <a:xfrm>
            <a:off x="1294212" y="1830756"/>
            <a:ext cx="5934075" cy="2403475"/>
          </a:xfrm>
          <a:prstGeom prst="rect">
            <a:avLst/>
          </a:prstGeom>
          <a:noFill/>
          <a:ln>
            <a:noFill/>
          </a:ln>
        </p:spPr>
      </p:pic>
    </p:spTree>
    <p:extLst>
      <p:ext uri="{BB962C8B-B14F-4D97-AF65-F5344CB8AC3E}">
        <p14:creationId xmlns:p14="http://schemas.microsoft.com/office/powerpoint/2010/main" val="1599093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a:t>- </a:t>
            </a:r>
            <a:r>
              <a:rPr lang="en-US" dirty="0" err="1"/>
              <a:t>Tiếp</a:t>
            </a:r>
            <a:r>
              <a:rPr lang="en-US" dirty="0"/>
              <a:t> </a:t>
            </a:r>
            <a:r>
              <a:rPr lang="en-US" dirty="0" err="1"/>
              <a:t>đến</a:t>
            </a:r>
            <a:r>
              <a:rPr lang="en-US" dirty="0"/>
              <a:t> ta </a:t>
            </a:r>
            <a:r>
              <a:rPr lang="en-US" dirty="0" err="1"/>
              <a:t>tạo</a:t>
            </a:r>
            <a:r>
              <a:rPr lang="en-US" dirty="0"/>
              <a:t> database </a:t>
            </a:r>
            <a:r>
              <a:rPr lang="en-US" dirty="0" err="1"/>
              <a:t>có</a:t>
            </a:r>
            <a:r>
              <a:rPr lang="en-US" dirty="0"/>
              <a:t> detai6_hive</a:t>
            </a:r>
            <a:endParaRPr lang="vi-VN" dirty="0"/>
          </a:p>
        </p:txBody>
      </p:sp>
      <p:pic>
        <p:nvPicPr>
          <p:cNvPr id="6" name="Picture 5"/>
          <p:cNvPicPr/>
          <p:nvPr/>
        </p:nvPicPr>
        <p:blipFill>
          <a:blip r:embed="rId3"/>
          <a:stretch>
            <a:fillRect/>
          </a:stretch>
        </p:blipFill>
        <p:spPr>
          <a:xfrm>
            <a:off x="1552487" y="1691301"/>
            <a:ext cx="5939790" cy="2498090"/>
          </a:xfrm>
          <a:prstGeom prst="rect">
            <a:avLst/>
          </a:prstGeom>
          <a:noFill/>
          <a:ln>
            <a:noFill/>
          </a:ln>
        </p:spPr>
      </p:pic>
    </p:spTree>
    <p:extLst>
      <p:ext uri="{BB962C8B-B14F-4D97-AF65-F5344CB8AC3E}">
        <p14:creationId xmlns:p14="http://schemas.microsoft.com/office/powerpoint/2010/main" val="4007654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Kiểm</a:t>
            </a:r>
            <a:r>
              <a:rPr lang="en-US" dirty="0"/>
              <a:t> </a:t>
            </a:r>
            <a:r>
              <a:rPr lang="en-US" dirty="0" err="1"/>
              <a:t>tra</a:t>
            </a:r>
            <a:r>
              <a:rPr lang="en-US" dirty="0"/>
              <a:t> </a:t>
            </a:r>
            <a:r>
              <a:rPr lang="en-US" dirty="0" err="1"/>
              <a:t>dưới</a:t>
            </a:r>
            <a:r>
              <a:rPr lang="en-US" dirty="0"/>
              <a:t> command line</a:t>
            </a:r>
            <a:endParaRPr lang="vi-VN" dirty="0"/>
          </a:p>
        </p:txBody>
      </p:sp>
      <p:pic>
        <p:nvPicPr>
          <p:cNvPr id="5" name="Picture 4"/>
          <p:cNvPicPr/>
          <p:nvPr/>
        </p:nvPicPr>
        <p:blipFill>
          <a:blip r:embed="rId3"/>
          <a:stretch>
            <a:fillRect/>
          </a:stretch>
        </p:blipFill>
        <p:spPr>
          <a:xfrm>
            <a:off x="1446796" y="1503450"/>
            <a:ext cx="5655753" cy="3096903"/>
          </a:xfrm>
          <a:prstGeom prst="rect">
            <a:avLst/>
          </a:prstGeom>
          <a:noFill/>
          <a:ln>
            <a:noFill/>
          </a:ln>
        </p:spPr>
      </p:pic>
    </p:spTree>
    <p:extLst>
      <p:ext uri="{BB962C8B-B14F-4D97-AF65-F5344CB8AC3E}">
        <p14:creationId xmlns:p14="http://schemas.microsoft.com/office/powerpoint/2010/main" val="1132834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Tạo</a:t>
            </a:r>
            <a:r>
              <a:rPr lang="en-US" dirty="0"/>
              <a:t> 1 table </a:t>
            </a:r>
            <a:r>
              <a:rPr lang="en-US" dirty="0" err="1"/>
              <a:t>và</a:t>
            </a:r>
            <a:r>
              <a:rPr lang="en-US" dirty="0"/>
              <a:t> import </a:t>
            </a:r>
            <a:r>
              <a:rPr lang="en-US" dirty="0" err="1"/>
              <a:t>dữ</a:t>
            </a:r>
            <a:r>
              <a:rPr lang="en-US" dirty="0"/>
              <a:t> </a:t>
            </a:r>
            <a:r>
              <a:rPr lang="en-US" dirty="0" err="1"/>
              <a:t>liệu</a:t>
            </a:r>
            <a:r>
              <a:rPr lang="en-US" dirty="0"/>
              <a:t> </a:t>
            </a:r>
            <a:r>
              <a:rPr lang="en-US" dirty="0" err="1"/>
              <a:t>vào</a:t>
            </a:r>
            <a:r>
              <a:rPr lang="en-US" dirty="0"/>
              <a:t> table </a:t>
            </a:r>
            <a:r>
              <a:rPr lang="en-US" dirty="0" err="1"/>
              <a:t>bằng</a:t>
            </a:r>
            <a:r>
              <a:rPr lang="en-US" dirty="0"/>
              <a:t> file txt</a:t>
            </a:r>
            <a:endParaRPr lang="vi-VN" dirty="0"/>
          </a:p>
        </p:txBody>
      </p:sp>
      <p:pic>
        <p:nvPicPr>
          <p:cNvPr id="5" name="Picture 4"/>
          <p:cNvPicPr/>
          <p:nvPr/>
        </p:nvPicPr>
        <p:blipFill>
          <a:blip r:embed="rId3"/>
          <a:stretch>
            <a:fillRect/>
          </a:stretch>
        </p:blipFill>
        <p:spPr>
          <a:xfrm>
            <a:off x="1294212" y="1485198"/>
            <a:ext cx="5934075" cy="3165475"/>
          </a:xfrm>
          <a:prstGeom prst="rect">
            <a:avLst/>
          </a:prstGeom>
          <a:noFill/>
          <a:ln>
            <a:noFill/>
          </a:ln>
        </p:spPr>
      </p:pic>
    </p:spTree>
    <p:extLst>
      <p:ext uri="{BB962C8B-B14F-4D97-AF65-F5344CB8AC3E}">
        <p14:creationId xmlns:p14="http://schemas.microsoft.com/office/powerpoint/2010/main" val="28887186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Sau</a:t>
            </a:r>
            <a:r>
              <a:rPr lang="en-US" dirty="0"/>
              <a:t> </a:t>
            </a:r>
            <a:r>
              <a:rPr lang="en-US" dirty="0" err="1"/>
              <a:t>khi</a:t>
            </a:r>
            <a:r>
              <a:rPr lang="en-US" dirty="0"/>
              <a:t> </a:t>
            </a:r>
            <a:r>
              <a:rPr lang="en-US" dirty="0" err="1"/>
              <a:t>chọn</a:t>
            </a:r>
            <a:r>
              <a:rPr lang="en-US" dirty="0"/>
              <a:t> file txt </a:t>
            </a:r>
            <a:r>
              <a:rPr lang="en-US" dirty="0" err="1"/>
              <a:t>sẽ</a:t>
            </a:r>
            <a:r>
              <a:rPr lang="en-US" dirty="0"/>
              <a:t> </a:t>
            </a:r>
            <a:r>
              <a:rPr lang="en-US" dirty="0" err="1"/>
              <a:t>ra</a:t>
            </a:r>
            <a:r>
              <a:rPr lang="en-US" dirty="0"/>
              <a:t> </a:t>
            </a:r>
            <a:r>
              <a:rPr lang="en-US" dirty="0" err="1"/>
              <a:t>giao</a:t>
            </a:r>
            <a:r>
              <a:rPr lang="en-US" dirty="0"/>
              <a:t> </a:t>
            </a:r>
            <a:r>
              <a:rPr lang="en-US" dirty="0" err="1"/>
              <a:t>diện</a:t>
            </a:r>
            <a:r>
              <a:rPr lang="en-US" dirty="0"/>
              <a:t> </a:t>
            </a:r>
            <a:r>
              <a:rPr lang="en-US" dirty="0" err="1"/>
              <a:t>như</a:t>
            </a:r>
            <a:r>
              <a:rPr lang="en-US" dirty="0"/>
              <a:t> </a:t>
            </a:r>
            <a:r>
              <a:rPr lang="en-US" dirty="0" err="1"/>
              <a:t>hình</a:t>
            </a:r>
            <a:r>
              <a:rPr lang="en-US" dirty="0"/>
              <a:t> </a:t>
            </a:r>
            <a:r>
              <a:rPr lang="en-US" dirty="0" err="1"/>
              <a:t>để</a:t>
            </a:r>
            <a:r>
              <a:rPr lang="en-US" dirty="0"/>
              <a:t> ta </a:t>
            </a:r>
            <a:r>
              <a:rPr lang="en-US" dirty="0" err="1"/>
              <a:t>có</a:t>
            </a:r>
            <a:r>
              <a:rPr lang="en-US" dirty="0"/>
              <a:t> </a:t>
            </a:r>
            <a:r>
              <a:rPr lang="en-US" dirty="0" err="1"/>
              <a:t>thể</a:t>
            </a:r>
            <a:r>
              <a:rPr lang="en-US" dirty="0"/>
              <a:t> </a:t>
            </a:r>
            <a:r>
              <a:rPr lang="en-US" dirty="0" err="1"/>
              <a:t>nhìn</a:t>
            </a:r>
            <a:r>
              <a:rPr lang="en-US" dirty="0"/>
              <a:t> </a:t>
            </a:r>
            <a:r>
              <a:rPr lang="en-US" dirty="0" err="1"/>
              <a:t>tổng</a:t>
            </a:r>
            <a:r>
              <a:rPr lang="en-US" dirty="0"/>
              <a:t> </a:t>
            </a:r>
            <a:r>
              <a:rPr lang="en-US" dirty="0" err="1"/>
              <a:t>quát</a:t>
            </a:r>
            <a:r>
              <a:rPr lang="en-US" dirty="0"/>
              <a:t> file, </a:t>
            </a:r>
            <a:r>
              <a:rPr lang="en-US" dirty="0" err="1"/>
              <a:t>tiếp</a:t>
            </a:r>
            <a:r>
              <a:rPr lang="en-US" dirty="0"/>
              <a:t> </a:t>
            </a:r>
            <a:r>
              <a:rPr lang="en-US" dirty="0" err="1"/>
              <a:t>đên</a:t>
            </a:r>
            <a:r>
              <a:rPr lang="en-US" dirty="0"/>
              <a:t> ta </a:t>
            </a:r>
            <a:r>
              <a:rPr lang="en-US" dirty="0" err="1"/>
              <a:t>sẽ</a:t>
            </a:r>
            <a:r>
              <a:rPr lang="en-US" dirty="0"/>
              <a:t> </a:t>
            </a:r>
            <a:r>
              <a:rPr lang="en-US" dirty="0" err="1"/>
              <a:t>chỉnh</a:t>
            </a:r>
            <a:r>
              <a:rPr lang="en-US" dirty="0"/>
              <a:t> </a:t>
            </a:r>
            <a:r>
              <a:rPr lang="en-US" dirty="0" err="1"/>
              <a:t>lại</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r>
              <a:rPr lang="en-US" dirty="0"/>
              <a:t> do file </a:t>
            </a:r>
            <a:r>
              <a:rPr lang="en-US" dirty="0" err="1"/>
              <a:t>mà</a:t>
            </a:r>
            <a:r>
              <a:rPr lang="en-US" dirty="0"/>
              <a:t> ta upload </a:t>
            </a:r>
            <a:r>
              <a:rPr lang="en-US" dirty="0" err="1"/>
              <a:t>là</a:t>
            </a:r>
            <a:r>
              <a:rPr lang="en-US" dirty="0"/>
              <a:t> </a:t>
            </a:r>
            <a:r>
              <a:rPr lang="en-US" dirty="0" err="1"/>
              <a:t>chỉ</a:t>
            </a:r>
            <a:r>
              <a:rPr lang="en-US" dirty="0"/>
              <a:t> </a:t>
            </a:r>
            <a:r>
              <a:rPr lang="en-US" dirty="0" err="1"/>
              <a:t>có</a:t>
            </a:r>
            <a:r>
              <a:rPr lang="en-US" dirty="0"/>
              <a:t> data </a:t>
            </a:r>
            <a:r>
              <a:rPr lang="en-US" dirty="0" err="1"/>
              <a:t>nhưng</a:t>
            </a:r>
            <a:r>
              <a:rPr lang="en-US" dirty="0"/>
              <a:t> </a:t>
            </a:r>
            <a:r>
              <a:rPr lang="en-US" dirty="0" err="1"/>
              <a:t>ko</a:t>
            </a:r>
            <a:r>
              <a:rPr lang="en-US" dirty="0"/>
              <a:t> </a:t>
            </a:r>
            <a:r>
              <a:rPr lang="en-US" dirty="0" err="1"/>
              <a:t>có</a:t>
            </a:r>
            <a:r>
              <a:rPr lang="en-US" dirty="0"/>
              <a:t> </a:t>
            </a:r>
            <a:r>
              <a:rPr lang="en-US" dirty="0" err="1"/>
              <a:t>định</a:t>
            </a:r>
            <a:r>
              <a:rPr lang="en-US" dirty="0"/>
              <a:t> </a:t>
            </a:r>
            <a:r>
              <a:rPr lang="en-US" dirty="0" err="1"/>
              <a:t>dạng</a:t>
            </a:r>
            <a:r>
              <a:rPr lang="en-US" dirty="0"/>
              <a:t> </a:t>
            </a:r>
            <a:r>
              <a:rPr lang="en-US" dirty="0" err="1"/>
              <a:t>thuộc</a:t>
            </a:r>
            <a:r>
              <a:rPr lang="en-US" dirty="0"/>
              <a:t> </a:t>
            </a:r>
            <a:r>
              <a:rPr lang="en-US" dirty="0" err="1"/>
              <a:t>tính</a:t>
            </a:r>
            <a:r>
              <a:rPr lang="en-US" dirty="0"/>
              <a:t> </a:t>
            </a:r>
            <a:r>
              <a:rPr lang="en-US" dirty="0" err="1"/>
              <a:t>nên</a:t>
            </a:r>
            <a:r>
              <a:rPr lang="en-US" dirty="0"/>
              <a:t> </a:t>
            </a:r>
            <a:r>
              <a:rPr lang="en-US" dirty="0" err="1"/>
              <a:t>nó</a:t>
            </a:r>
            <a:r>
              <a:rPr lang="en-US" dirty="0"/>
              <a:t> </a:t>
            </a:r>
            <a:r>
              <a:rPr lang="en-US" dirty="0" err="1"/>
              <a:t>sẽ</a:t>
            </a:r>
            <a:r>
              <a:rPr lang="en-US" dirty="0"/>
              <a:t> </a:t>
            </a:r>
            <a:r>
              <a:rPr lang="en-US" dirty="0" err="1"/>
              <a:t>mặc</a:t>
            </a:r>
            <a:r>
              <a:rPr lang="en-US" dirty="0"/>
              <a:t> </a:t>
            </a:r>
            <a:r>
              <a:rPr lang="en-US" dirty="0" err="1"/>
              <a:t>định</a:t>
            </a:r>
            <a:r>
              <a:rPr lang="en-US" dirty="0"/>
              <a:t> </a:t>
            </a:r>
            <a:r>
              <a:rPr lang="en-US" dirty="0" err="1"/>
              <a:t>là</a:t>
            </a:r>
            <a:r>
              <a:rPr lang="en-US" dirty="0"/>
              <a:t> field_1, field_2, …   </a:t>
            </a:r>
            <a:endParaRPr lang="vi-VN" dirty="0"/>
          </a:p>
        </p:txBody>
      </p:sp>
      <p:pic>
        <p:nvPicPr>
          <p:cNvPr id="5" name="Picture 4"/>
          <p:cNvPicPr/>
          <p:nvPr/>
        </p:nvPicPr>
        <p:blipFill>
          <a:blip r:embed="rId3"/>
          <a:stretch>
            <a:fillRect/>
          </a:stretch>
        </p:blipFill>
        <p:spPr>
          <a:xfrm>
            <a:off x="1431666" y="2256554"/>
            <a:ext cx="5940425" cy="1991360"/>
          </a:xfrm>
          <a:prstGeom prst="rect">
            <a:avLst/>
          </a:prstGeom>
          <a:noFill/>
          <a:ln>
            <a:noFill/>
          </a:ln>
        </p:spPr>
      </p:pic>
    </p:spTree>
    <p:extLst>
      <p:ext uri="{BB962C8B-B14F-4D97-AF65-F5344CB8AC3E}">
        <p14:creationId xmlns:p14="http://schemas.microsoft.com/office/powerpoint/2010/main" val="384023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Sau</a:t>
            </a:r>
            <a:r>
              <a:rPr lang="en-US" dirty="0"/>
              <a:t> </a:t>
            </a:r>
            <a:r>
              <a:rPr lang="en-US" dirty="0" err="1"/>
              <a:t>khi</a:t>
            </a:r>
            <a:r>
              <a:rPr lang="en-US" dirty="0"/>
              <a:t> </a:t>
            </a:r>
            <a:r>
              <a:rPr lang="en-US" dirty="0" err="1"/>
              <a:t>chọn</a:t>
            </a:r>
            <a:r>
              <a:rPr lang="en-US" dirty="0"/>
              <a:t> file txt </a:t>
            </a:r>
            <a:r>
              <a:rPr lang="en-US" dirty="0" err="1"/>
              <a:t>sẽ</a:t>
            </a:r>
            <a:r>
              <a:rPr lang="en-US" dirty="0"/>
              <a:t> </a:t>
            </a:r>
            <a:r>
              <a:rPr lang="en-US" dirty="0" err="1"/>
              <a:t>ra</a:t>
            </a:r>
            <a:r>
              <a:rPr lang="en-US" dirty="0"/>
              <a:t> </a:t>
            </a:r>
            <a:r>
              <a:rPr lang="en-US" dirty="0" err="1"/>
              <a:t>giao</a:t>
            </a:r>
            <a:r>
              <a:rPr lang="en-US" dirty="0"/>
              <a:t> </a:t>
            </a:r>
            <a:r>
              <a:rPr lang="en-US" dirty="0" err="1"/>
              <a:t>diện</a:t>
            </a:r>
            <a:r>
              <a:rPr lang="en-US" dirty="0"/>
              <a:t> </a:t>
            </a:r>
            <a:r>
              <a:rPr lang="en-US" dirty="0" err="1"/>
              <a:t>như</a:t>
            </a:r>
            <a:r>
              <a:rPr lang="en-US" dirty="0"/>
              <a:t> </a:t>
            </a:r>
            <a:r>
              <a:rPr lang="en-US" dirty="0" err="1"/>
              <a:t>hình</a:t>
            </a:r>
            <a:r>
              <a:rPr lang="en-US" dirty="0"/>
              <a:t> </a:t>
            </a:r>
            <a:r>
              <a:rPr lang="en-US" dirty="0" err="1"/>
              <a:t>để</a:t>
            </a:r>
            <a:r>
              <a:rPr lang="en-US" dirty="0"/>
              <a:t> ta </a:t>
            </a:r>
            <a:r>
              <a:rPr lang="en-US" dirty="0" err="1"/>
              <a:t>có</a:t>
            </a:r>
            <a:r>
              <a:rPr lang="en-US" dirty="0"/>
              <a:t> </a:t>
            </a:r>
            <a:r>
              <a:rPr lang="en-US" dirty="0" err="1"/>
              <a:t>thể</a:t>
            </a:r>
            <a:r>
              <a:rPr lang="en-US" dirty="0"/>
              <a:t> </a:t>
            </a:r>
            <a:r>
              <a:rPr lang="en-US" dirty="0" err="1"/>
              <a:t>nhìn</a:t>
            </a:r>
            <a:r>
              <a:rPr lang="en-US" dirty="0"/>
              <a:t> </a:t>
            </a:r>
            <a:r>
              <a:rPr lang="en-US" dirty="0" err="1"/>
              <a:t>tổng</a:t>
            </a:r>
            <a:r>
              <a:rPr lang="en-US" dirty="0"/>
              <a:t> </a:t>
            </a:r>
            <a:r>
              <a:rPr lang="en-US" dirty="0" err="1"/>
              <a:t>quát</a:t>
            </a:r>
            <a:r>
              <a:rPr lang="en-US" dirty="0"/>
              <a:t> file, </a:t>
            </a:r>
            <a:r>
              <a:rPr lang="en-US" dirty="0" err="1"/>
              <a:t>tiếp</a:t>
            </a:r>
            <a:r>
              <a:rPr lang="en-US" dirty="0"/>
              <a:t> </a:t>
            </a:r>
            <a:r>
              <a:rPr lang="en-US" dirty="0" err="1"/>
              <a:t>đên</a:t>
            </a:r>
            <a:r>
              <a:rPr lang="en-US" dirty="0"/>
              <a:t> ta </a:t>
            </a:r>
            <a:r>
              <a:rPr lang="en-US" dirty="0" err="1"/>
              <a:t>sẽ</a:t>
            </a:r>
            <a:r>
              <a:rPr lang="en-US" dirty="0"/>
              <a:t> </a:t>
            </a:r>
            <a:r>
              <a:rPr lang="en-US" dirty="0" err="1"/>
              <a:t>chỉnh</a:t>
            </a:r>
            <a:r>
              <a:rPr lang="en-US" dirty="0"/>
              <a:t> </a:t>
            </a:r>
            <a:r>
              <a:rPr lang="en-US" dirty="0" err="1"/>
              <a:t>lại</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r>
              <a:rPr lang="en-US" dirty="0"/>
              <a:t> do file </a:t>
            </a:r>
            <a:r>
              <a:rPr lang="en-US" dirty="0" err="1"/>
              <a:t>mà</a:t>
            </a:r>
            <a:r>
              <a:rPr lang="en-US" dirty="0"/>
              <a:t> ta upload </a:t>
            </a:r>
            <a:r>
              <a:rPr lang="en-US" dirty="0" err="1"/>
              <a:t>là</a:t>
            </a:r>
            <a:r>
              <a:rPr lang="en-US" dirty="0"/>
              <a:t> </a:t>
            </a:r>
            <a:r>
              <a:rPr lang="en-US" dirty="0" err="1"/>
              <a:t>chỉ</a:t>
            </a:r>
            <a:r>
              <a:rPr lang="en-US" dirty="0"/>
              <a:t> </a:t>
            </a:r>
            <a:r>
              <a:rPr lang="en-US" dirty="0" err="1"/>
              <a:t>có</a:t>
            </a:r>
            <a:r>
              <a:rPr lang="en-US" dirty="0"/>
              <a:t> data </a:t>
            </a:r>
            <a:r>
              <a:rPr lang="en-US" dirty="0" err="1"/>
              <a:t>nhưng</a:t>
            </a:r>
            <a:r>
              <a:rPr lang="en-US" dirty="0"/>
              <a:t> </a:t>
            </a:r>
            <a:r>
              <a:rPr lang="en-US" dirty="0" err="1"/>
              <a:t>ko</a:t>
            </a:r>
            <a:r>
              <a:rPr lang="en-US" dirty="0"/>
              <a:t> </a:t>
            </a:r>
            <a:r>
              <a:rPr lang="en-US" dirty="0" err="1"/>
              <a:t>có</a:t>
            </a:r>
            <a:r>
              <a:rPr lang="en-US" dirty="0"/>
              <a:t> </a:t>
            </a:r>
            <a:r>
              <a:rPr lang="en-US" dirty="0" err="1"/>
              <a:t>định</a:t>
            </a:r>
            <a:r>
              <a:rPr lang="en-US" dirty="0"/>
              <a:t> </a:t>
            </a:r>
            <a:r>
              <a:rPr lang="en-US" dirty="0" err="1"/>
              <a:t>dạng</a:t>
            </a:r>
            <a:r>
              <a:rPr lang="en-US" dirty="0"/>
              <a:t> </a:t>
            </a:r>
            <a:r>
              <a:rPr lang="en-US" dirty="0" err="1"/>
              <a:t>thuộc</a:t>
            </a:r>
            <a:r>
              <a:rPr lang="en-US" dirty="0"/>
              <a:t> </a:t>
            </a:r>
            <a:r>
              <a:rPr lang="en-US" dirty="0" err="1"/>
              <a:t>tính</a:t>
            </a:r>
            <a:r>
              <a:rPr lang="en-US" dirty="0"/>
              <a:t> </a:t>
            </a:r>
            <a:r>
              <a:rPr lang="en-US" dirty="0" err="1"/>
              <a:t>nên</a:t>
            </a:r>
            <a:r>
              <a:rPr lang="en-US" dirty="0"/>
              <a:t> </a:t>
            </a:r>
            <a:r>
              <a:rPr lang="en-US" dirty="0" err="1"/>
              <a:t>nó</a:t>
            </a:r>
            <a:r>
              <a:rPr lang="en-US" dirty="0"/>
              <a:t> </a:t>
            </a:r>
            <a:r>
              <a:rPr lang="en-US" dirty="0" err="1"/>
              <a:t>sẽ</a:t>
            </a:r>
            <a:r>
              <a:rPr lang="en-US" dirty="0"/>
              <a:t> </a:t>
            </a:r>
            <a:r>
              <a:rPr lang="en-US" dirty="0" err="1"/>
              <a:t>mặc</a:t>
            </a:r>
            <a:r>
              <a:rPr lang="en-US" dirty="0"/>
              <a:t> </a:t>
            </a:r>
            <a:r>
              <a:rPr lang="en-US" dirty="0" err="1"/>
              <a:t>định</a:t>
            </a:r>
            <a:r>
              <a:rPr lang="en-US" dirty="0"/>
              <a:t> </a:t>
            </a:r>
            <a:r>
              <a:rPr lang="en-US" dirty="0" err="1"/>
              <a:t>là</a:t>
            </a:r>
            <a:r>
              <a:rPr lang="en-US" dirty="0"/>
              <a:t> field_1, field_2, …   </a:t>
            </a:r>
            <a:endParaRPr lang="vi-VN" dirty="0"/>
          </a:p>
        </p:txBody>
      </p:sp>
      <p:pic>
        <p:nvPicPr>
          <p:cNvPr id="6" name="Picture 5"/>
          <p:cNvPicPr/>
          <p:nvPr/>
        </p:nvPicPr>
        <p:blipFill>
          <a:blip r:embed="rId3"/>
          <a:srcRect t="33627" b="12287"/>
          <a:stretch>
            <a:fillRect/>
          </a:stretch>
        </p:blipFill>
        <p:spPr>
          <a:xfrm>
            <a:off x="1296435" y="2431312"/>
            <a:ext cx="5929630" cy="1911985"/>
          </a:xfrm>
          <a:prstGeom prst="rect">
            <a:avLst/>
          </a:prstGeom>
          <a:noFill/>
          <a:ln>
            <a:noFill/>
          </a:ln>
        </p:spPr>
      </p:pic>
    </p:spTree>
    <p:extLst>
      <p:ext uri="{BB962C8B-B14F-4D97-AF65-F5344CB8AC3E}">
        <p14:creationId xmlns:p14="http://schemas.microsoft.com/office/powerpoint/2010/main" val="1207448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1. </a:t>
            </a:r>
            <a:r>
              <a:rPr lang="en-GB" b="1" dirty="0" err="1" smtClean="0">
                <a:latin typeface="Consolas" panose="020B0609020204030204"/>
                <a:ea typeface="Consolas" panose="020B0609020204030204"/>
                <a:cs typeface="Consolas" panose="020B0609020204030204"/>
                <a:sym typeface="Consolas" panose="020B0609020204030204"/>
              </a:rPr>
              <a:t>Tổng</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quan</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về</a:t>
            </a:r>
            <a:r>
              <a:rPr lang="en-GB" b="1" dirty="0">
                <a:latin typeface="Consolas" panose="020B0609020204030204"/>
                <a:ea typeface="Consolas" panose="020B0609020204030204"/>
                <a:cs typeface="Consolas" panose="020B0609020204030204"/>
                <a:sym typeface="Consolas" panose="020B0609020204030204"/>
              </a:rPr>
              <a:t> Apache Hive</a:t>
            </a:r>
            <a:endParaRPr b="1" dirty="0">
              <a:latin typeface="Consolas" panose="020B0609020204030204"/>
              <a:ea typeface="Consolas" panose="020B0609020204030204"/>
              <a:cs typeface="Consolas" panose="020B0609020204030204"/>
              <a:sym typeface="Consolas" panose="020B0609020204030204"/>
            </a:endParaRPr>
          </a:p>
        </p:txBody>
      </p:sp>
      <p:sp>
        <p:nvSpPr>
          <p:cNvPr id="152" name="Google Shape;152;p4"/>
          <p:cNvSpPr txBox="1">
            <a:spLocks noGrp="1"/>
          </p:cNvSpPr>
          <p:nvPr>
            <p:ph type="body" idx="1"/>
          </p:nvPr>
        </p:nvSpPr>
        <p:spPr>
          <a:xfrm>
            <a:off x="604849" y="1446600"/>
            <a:ext cx="2684156" cy="3011986"/>
          </a:xfrm>
          <a:prstGeom prst="rect">
            <a:avLst/>
          </a:prstGeom>
          <a:noFill/>
          <a:ln>
            <a:noFill/>
          </a:ln>
        </p:spPr>
        <p:txBody>
          <a:bodyPr spcFirstLastPara="1" wrap="square" lIns="91425" tIns="91425" rIns="91425" bIns="91425" anchor="t" anchorCtr="0">
            <a:normAutofit/>
          </a:bodyPr>
          <a:lstStyle/>
          <a:p>
            <a:pPr marL="76200" lvl="0" indent="0" algn="just">
              <a:buClr>
                <a:srgbClr val="494949"/>
              </a:buClr>
              <a:buSzPts val="2400"/>
              <a:buNone/>
            </a:pPr>
            <a:r>
              <a:rPr lang="vi-VN" sz="1600" b="1" dirty="0">
                <a:solidFill>
                  <a:srgbClr val="494949"/>
                </a:solidFill>
                <a:latin typeface="Consolas" panose="020B0609020204030204"/>
                <a:ea typeface="Consolas" panose="020B0609020204030204"/>
                <a:cs typeface="Consolas" panose="020B0609020204030204"/>
                <a:sym typeface="Consolas" panose="020B0609020204030204"/>
              </a:rPr>
              <a:t>Hive là một công cụ cơ sở hạ tầng kho dữ liệu để xử lý dữ liệu có cấu trúc trong Hadoop. Nó nằm trên đỉnh Hadoop để tóm tắt Dữ liệu lớn và giúp truy vấn và phân tích dễ dàng.</a:t>
            </a:r>
            <a:endParaRPr sz="1050" dirty="0">
              <a:solidFill>
                <a:srgbClr val="494949"/>
              </a:solidFill>
            </a:endParaRPr>
          </a:p>
        </p:txBody>
      </p:sp>
      <p:pic>
        <p:nvPicPr>
          <p:cNvPr id="4" name="Picture 3" descr="Big Data &amp; Deep Learning: [HADOOP] - Doug Cutting nói về sự ra đời ..."/>
          <p:cNvPicPr/>
          <p:nvPr/>
        </p:nvPicPr>
        <p:blipFill>
          <a:blip r:embed="rId3" cstate="print">
            <a:extLst>
              <a:ext uri="{28A0092B-C50C-407E-A947-70E740481C1C}">
                <a14:useLocalDpi xmlns:a14="http://schemas.microsoft.com/office/drawing/2010/main" val="0"/>
              </a:ext>
            </a:extLst>
          </a:blip>
          <a:srcRect/>
          <a:stretch>
            <a:fillRect/>
          </a:stretch>
        </p:blipFill>
        <p:spPr>
          <a:xfrm>
            <a:off x="3753250" y="1524886"/>
            <a:ext cx="4260850" cy="2933700"/>
          </a:xfrm>
          <a:prstGeom prst="rect">
            <a:avLst/>
          </a:prstGeom>
          <a:noFill/>
          <a:ln>
            <a:noFill/>
          </a:ln>
        </p:spPr>
      </p:pic>
      <p:sp>
        <p:nvSpPr>
          <p:cNvPr id="7" name="Google Shape;152;p4"/>
          <p:cNvSpPr txBox="1">
            <a:spLocks/>
          </p:cNvSpPr>
          <p:nvPr/>
        </p:nvSpPr>
        <p:spPr>
          <a:xfrm>
            <a:off x="374046" y="915725"/>
            <a:ext cx="3886065"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Font typeface="Calibri" panose="020F0502020204030204"/>
              <a:buNone/>
            </a:pPr>
            <a:r>
              <a:rPr lang="vi-VN" sz="1600" b="1" dirty="0" smtClean="0">
                <a:solidFill>
                  <a:srgbClr val="494949"/>
                </a:solidFill>
                <a:latin typeface="Consolas" panose="020B0609020204030204" pitchFamily="49" charset="0"/>
                <a:ea typeface="Consolas" panose="020B0609020204030204"/>
                <a:cs typeface="Times New Roman" panose="02020603050405020304" pitchFamily="18" charset="0"/>
                <a:sym typeface="Consolas" panose="020B0609020204030204"/>
              </a:rPr>
              <a:t>Giới thiệu chung về Apache Hive</a:t>
            </a:r>
            <a:endParaRPr lang="vi-VN" sz="1600" b="1" dirty="0">
              <a:solidFill>
                <a:srgbClr val="494949"/>
              </a:solidFill>
              <a:latin typeface="Consolas" panose="020B0609020204030204" pitchFamily="49" charset="0"/>
              <a:ea typeface="Consolas" panose="020B0609020204030204"/>
              <a:cs typeface="Times New Roman" panose="02020603050405020304" pitchFamily="18" charset="0"/>
              <a:sym typeface="Consolas" panose="020B06090202040302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399" y="1131052"/>
            <a:ext cx="5878223" cy="130026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Sau</a:t>
            </a:r>
            <a:r>
              <a:rPr lang="en-US" dirty="0"/>
              <a:t> </a:t>
            </a:r>
            <a:r>
              <a:rPr lang="en-US" dirty="0" err="1"/>
              <a:t>khi</a:t>
            </a:r>
            <a:r>
              <a:rPr lang="en-US" dirty="0"/>
              <a:t> </a:t>
            </a:r>
            <a:r>
              <a:rPr lang="en-US" dirty="0" err="1"/>
              <a:t>chọn</a:t>
            </a:r>
            <a:r>
              <a:rPr lang="en-US" dirty="0"/>
              <a:t> file txt </a:t>
            </a:r>
            <a:r>
              <a:rPr lang="en-US" dirty="0" err="1"/>
              <a:t>sẽ</a:t>
            </a:r>
            <a:r>
              <a:rPr lang="en-US" dirty="0"/>
              <a:t> </a:t>
            </a:r>
            <a:r>
              <a:rPr lang="en-US" dirty="0" err="1"/>
              <a:t>ra</a:t>
            </a:r>
            <a:r>
              <a:rPr lang="en-US" dirty="0"/>
              <a:t> </a:t>
            </a:r>
            <a:r>
              <a:rPr lang="en-US" dirty="0" err="1"/>
              <a:t>giao</a:t>
            </a:r>
            <a:r>
              <a:rPr lang="en-US" dirty="0"/>
              <a:t> </a:t>
            </a:r>
            <a:r>
              <a:rPr lang="en-US" dirty="0" err="1"/>
              <a:t>diện</a:t>
            </a:r>
            <a:r>
              <a:rPr lang="en-US" dirty="0"/>
              <a:t> </a:t>
            </a:r>
            <a:r>
              <a:rPr lang="en-US" dirty="0" err="1"/>
              <a:t>như</a:t>
            </a:r>
            <a:r>
              <a:rPr lang="en-US" dirty="0"/>
              <a:t> </a:t>
            </a:r>
            <a:r>
              <a:rPr lang="en-US" dirty="0" err="1"/>
              <a:t>hình</a:t>
            </a:r>
            <a:r>
              <a:rPr lang="en-US" dirty="0"/>
              <a:t> </a:t>
            </a:r>
            <a:r>
              <a:rPr lang="en-US" dirty="0" err="1"/>
              <a:t>để</a:t>
            </a:r>
            <a:r>
              <a:rPr lang="en-US" dirty="0"/>
              <a:t> ta </a:t>
            </a:r>
            <a:r>
              <a:rPr lang="en-US" dirty="0" err="1"/>
              <a:t>có</a:t>
            </a:r>
            <a:r>
              <a:rPr lang="en-US" dirty="0"/>
              <a:t> </a:t>
            </a:r>
            <a:r>
              <a:rPr lang="en-US" dirty="0" err="1"/>
              <a:t>thể</a:t>
            </a:r>
            <a:r>
              <a:rPr lang="en-US" dirty="0"/>
              <a:t> </a:t>
            </a:r>
            <a:r>
              <a:rPr lang="en-US" dirty="0" err="1"/>
              <a:t>nhìn</a:t>
            </a:r>
            <a:r>
              <a:rPr lang="en-US" dirty="0"/>
              <a:t> </a:t>
            </a:r>
            <a:r>
              <a:rPr lang="en-US" dirty="0" err="1"/>
              <a:t>tổng</a:t>
            </a:r>
            <a:r>
              <a:rPr lang="en-US" dirty="0"/>
              <a:t> </a:t>
            </a:r>
            <a:r>
              <a:rPr lang="en-US" dirty="0" err="1"/>
              <a:t>quát</a:t>
            </a:r>
            <a:r>
              <a:rPr lang="en-US" dirty="0"/>
              <a:t> file, </a:t>
            </a:r>
            <a:r>
              <a:rPr lang="en-US" dirty="0" err="1"/>
              <a:t>tiếp</a:t>
            </a:r>
            <a:r>
              <a:rPr lang="en-US" dirty="0"/>
              <a:t> </a:t>
            </a:r>
            <a:r>
              <a:rPr lang="en-US" dirty="0" err="1"/>
              <a:t>đên</a:t>
            </a:r>
            <a:r>
              <a:rPr lang="en-US" dirty="0"/>
              <a:t> ta </a:t>
            </a:r>
            <a:r>
              <a:rPr lang="en-US" dirty="0" err="1"/>
              <a:t>sẽ</a:t>
            </a:r>
            <a:r>
              <a:rPr lang="en-US" dirty="0"/>
              <a:t> </a:t>
            </a:r>
            <a:r>
              <a:rPr lang="en-US" dirty="0" err="1"/>
              <a:t>chỉnh</a:t>
            </a:r>
            <a:r>
              <a:rPr lang="en-US" dirty="0"/>
              <a:t> </a:t>
            </a:r>
            <a:r>
              <a:rPr lang="en-US" dirty="0" err="1"/>
              <a:t>lại</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r>
              <a:rPr lang="en-US" dirty="0"/>
              <a:t> do file </a:t>
            </a:r>
            <a:r>
              <a:rPr lang="en-US" dirty="0" err="1"/>
              <a:t>mà</a:t>
            </a:r>
            <a:r>
              <a:rPr lang="en-US" dirty="0"/>
              <a:t> ta upload </a:t>
            </a:r>
            <a:r>
              <a:rPr lang="en-US" dirty="0" err="1"/>
              <a:t>là</a:t>
            </a:r>
            <a:r>
              <a:rPr lang="en-US" dirty="0"/>
              <a:t> </a:t>
            </a:r>
            <a:r>
              <a:rPr lang="en-US" dirty="0" err="1"/>
              <a:t>chỉ</a:t>
            </a:r>
            <a:r>
              <a:rPr lang="en-US" dirty="0"/>
              <a:t> </a:t>
            </a:r>
            <a:r>
              <a:rPr lang="en-US" dirty="0" err="1"/>
              <a:t>có</a:t>
            </a:r>
            <a:r>
              <a:rPr lang="en-US" dirty="0"/>
              <a:t> data </a:t>
            </a:r>
            <a:r>
              <a:rPr lang="en-US" dirty="0" err="1"/>
              <a:t>nhưng</a:t>
            </a:r>
            <a:r>
              <a:rPr lang="en-US" dirty="0"/>
              <a:t> </a:t>
            </a:r>
            <a:r>
              <a:rPr lang="en-US" dirty="0" err="1"/>
              <a:t>ko</a:t>
            </a:r>
            <a:r>
              <a:rPr lang="en-US" dirty="0"/>
              <a:t> </a:t>
            </a:r>
            <a:r>
              <a:rPr lang="en-US" dirty="0" err="1"/>
              <a:t>có</a:t>
            </a:r>
            <a:r>
              <a:rPr lang="en-US" dirty="0"/>
              <a:t> </a:t>
            </a:r>
            <a:r>
              <a:rPr lang="en-US" dirty="0" err="1"/>
              <a:t>định</a:t>
            </a:r>
            <a:r>
              <a:rPr lang="en-US" dirty="0"/>
              <a:t> </a:t>
            </a:r>
            <a:r>
              <a:rPr lang="en-US" dirty="0" err="1"/>
              <a:t>dạng</a:t>
            </a:r>
            <a:r>
              <a:rPr lang="en-US" dirty="0"/>
              <a:t> </a:t>
            </a:r>
            <a:r>
              <a:rPr lang="en-US" dirty="0" err="1"/>
              <a:t>thuộc</a:t>
            </a:r>
            <a:r>
              <a:rPr lang="en-US" dirty="0"/>
              <a:t> </a:t>
            </a:r>
            <a:r>
              <a:rPr lang="en-US" dirty="0" err="1"/>
              <a:t>tính</a:t>
            </a:r>
            <a:r>
              <a:rPr lang="en-US" dirty="0"/>
              <a:t> </a:t>
            </a:r>
            <a:r>
              <a:rPr lang="en-US" dirty="0" err="1"/>
              <a:t>nên</a:t>
            </a:r>
            <a:r>
              <a:rPr lang="en-US" dirty="0"/>
              <a:t> </a:t>
            </a:r>
            <a:r>
              <a:rPr lang="en-US" dirty="0" err="1"/>
              <a:t>nó</a:t>
            </a:r>
            <a:r>
              <a:rPr lang="en-US" dirty="0"/>
              <a:t> </a:t>
            </a:r>
            <a:r>
              <a:rPr lang="en-US" dirty="0" err="1"/>
              <a:t>sẽ</a:t>
            </a:r>
            <a:r>
              <a:rPr lang="en-US" dirty="0"/>
              <a:t> </a:t>
            </a:r>
            <a:r>
              <a:rPr lang="en-US" dirty="0" err="1"/>
              <a:t>mặc</a:t>
            </a:r>
            <a:r>
              <a:rPr lang="en-US" dirty="0"/>
              <a:t> </a:t>
            </a:r>
            <a:r>
              <a:rPr lang="en-US" dirty="0" err="1"/>
              <a:t>định</a:t>
            </a:r>
            <a:r>
              <a:rPr lang="en-US" dirty="0"/>
              <a:t> </a:t>
            </a:r>
            <a:r>
              <a:rPr lang="en-US" dirty="0" err="1"/>
              <a:t>là</a:t>
            </a:r>
            <a:r>
              <a:rPr lang="en-US" dirty="0"/>
              <a:t> field_1, field_2, …   </a:t>
            </a:r>
            <a:endParaRPr lang="vi-VN" dirty="0"/>
          </a:p>
        </p:txBody>
      </p:sp>
      <p:pic>
        <p:nvPicPr>
          <p:cNvPr id="6" name="Picture 5"/>
          <p:cNvPicPr/>
          <p:nvPr/>
        </p:nvPicPr>
        <p:blipFill>
          <a:blip r:embed="rId3"/>
          <a:stretch>
            <a:fillRect/>
          </a:stretch>
        </p:blipFill>
        <p:spPr>
          <a:xfrm>
            <a:off x="2070573" y="1954582"/>
            <a:ext cx="4826413" cy="2631595"/>
          </a:xfrm>
          <a:prstGeom prst="rect">
            <a:avLst/>
          </a:prstGeom>
          <a:noFill/>
          <a:ln>
            <a:noFill/>
          </a:ln>
        </p:spPr>
      </p:pic>
    </p:spTree>
    <p:extLst>
      <p:ext uri="{BB962C8B-B14F-4D97-AF65-F5344CB8AC3E}">
        <p14:creationId xmlns:p14="http://schemas.microsoft.com/office/powerpoint/2010/main" val="240556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4510168" cy="46383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Tiếp</a:t>
            </a:r>
            <a:r>
              <a:rPr lang="en-US" dirty="0"/>
              <a:t> </a:t>
            </a:r>
            <a:r>
              <a:rPr lang="en-US" dirty="0" err="1"/>
              <a:t>theo</a:t>
            </a:r>
            <a:r>
              <a:rPr lang="en-US" dirty="0"/>
              <a:t> ta </a:t>
            </a:r>
            <a:r>
              <a:rPr lang="en-US" dirty="0" err="1"/>
              <a:t>truy</a:t>
            </a:r>
            <a:r>
              <a:rPr lang="en-US" dirty="0"/>
              <a:t> </a:t>
            </a:r>
            <a:r>
              <a:rPr lang="en-US" dirty="0" err="1"/>
              <a:t>xuất</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bảng</a:t>
            </a:r>
            <a:r>
              <a:rPr lang="en-US" dirty="0"/>
              <a:t> </a:t>
            </a:r>
            <a:r>
              <a:rPr lang="en-US" dirty="0" err="1"/>
              <a:t>vừa</a:t>
            </a:r>
            <a:r>
              <a:rPr lang="en-US" dirty="0"/>
              <a:t> </a:t>
            </a:r>
            <a:r>
              <a:rPr lang="en-US" dirty="0" err="1"/>
              <a:t>tạo</a:t>
            </a:r>
            <a:endParaRPr lang="vi-VN" dirty="0"/>
          </a:p>
        </p:txBody>
      </p:sp>
      <p:pic>
        <p:nvPicPr>
          <p:cNvPr id="6" name="Picture 5"/>
          <p:cNvPicPr/>
          <p:nvPr/>
        </p:nvPicPr>
        <p:blipFill>
          <a:blip r:embed="rId3"/>
          <a:stretch>
            <a:fillRect/>
          </a:stretch>
        </p:blipFill>
        <p:spPr>
          <a:xfrm>
            <a:off x="1345562" y="1502735"/>
            <a:ext cx="5831375" cy="3092332"/>
          </a:xfrm>
          <a:prstGeom prst="rect">
            <a:avLst/>
          </a:prstGeom>
          <a:noFill/>
          <a:ln>
            <a:noFill/>
          </a:ln>
        </p:spPr>
      </p:pic>
    </p:spTree>
    <p:extLst>
      <p:ext uri="{BB962C8B-B14F-4D97-AF65-F5344CB8AC3E}">
        <p14:creationId xmlns:p14="http://schemas.microsoft.com/office/powerpoint/2010/main" val="3071335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253960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a:t>Kiểm tra dưới command line</a:t>
            </a:r>
            <a:endParaRPr lang="vi-VN" dirty="0"/>
          </a:p>
        </p:txBody>
      </p:sp>
      <p:pic>
        <p:nvPicPr>
          <p:cNvPr id="5" name="Picture 4"/>
          <p:cNvPicPr/>
          <p:nvPr/>
        </p:nvPicPr>
        <p:blipFill>
          <a:blip r:embed="rId3"/>
          <a:srcRect b="65649"/>
          <a:stretch>
            <a:fillRect/>
          </a:stretch>
        </p:blipFill>
        <p:spPr>
          <a:xfrm>
            <a:off x="1007912" y="1807675"/>
            <a:ext cx="6506675" cy="2232695"/>
          </a:xfrm>
          <a:prstGeom prst="rect">
            <a:avLst/>
          </a:prstGeom>
          <a:noFill/>
          <a:ln>
            <a:noFill/>
          </a:ln>
        </p:spPr>
      </p:pic>
    </p:spTree>
    <p:extLst>
      <p:ext uri="{BB962C8B-B14F-4D97-AF65-F5344CB8AC3E}">
        <p14:creationId xmlns:p14="http://schemas.microsoft.com/office/powerpoint/2010/main" val="817018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6239730" cy="12293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Tương</a:t>
            </a:r>
            <a:r>
              <a:rPr lang="en-US" dirty="0" smtClean="0"/>
              <a:t> </a:t>
            </a:r>
            <a:r>
              <a:rPr lang="en-US" dirty="0" err="1"/>
              <a:t>tự</a:t>
            </a:r>
            <a:r>
              <a:rPr lang="en-US" dirty="0"/>
              <a:t> </a:t>
            </a:r>
            <a:r>
              <a:rPr lang="en-US" dirty="0" err="1"/>
              <a:t>như</a:t>
            </a:r>
            <a:r>
              <a:rPr lang="en-US" dirty="0"/>
              <a:t> </a:t>
            </a:r>
            <a:r>
              <a:rPr lang="en-US" dirty="0" err="1"/>
              <a:t>tạo</a:t>
            </a:r>
            <a:r>
              <a:rPr lang="en-US" dirty="0"/>
              <a:t> </a:t>
            </a:r>
            <a:r>
              <a:rPr lang="en-US" dirty="0" err="1"/>
              <a:t>bảng</a:t>
            </a:r>
            <a:r>
              <a:rPr lang="en-US" dirty="0"/>
              <a:t> </a:t>
            </a:r>
            <a:r>
              <a:rPr lang="en-US" dirty="0" err="1"/>
              <a:t>order_items</a:t>
            </a:r>
            <a:r>
              <a:rPr lang="en-US" dirty="0"/>
              <a:t>, ta </a:t>
            </a:r>
            <a:r>
              <a:rPr lang="en-US" dirty="0" err="1"/>
              <a:t>tạo</a:t>
            </a:r>
            <a:r>
              <a:rPr lang="en-US" dirty="0"/>
              <a:t> </a:t>
            </a:r>
            <a:r>
              <a:rPr lang="en-US" dirty="0" err="1"/>
              <a:t>thêm</a:t>
            </a:r>
            <a:r>
              <a:rPr lang="en-US" dirty="0"/>
              <a:t> </a:t>
            </a:r>
            <a:r>
              <a:rPr lang="en-US" dirty="0" err="1"/>
              <a:t>các</a:t>
            </a:r>
            <a:r>
              <a:rPr lang="en-US" dirty="0"/>
              <a:t> </a:t>
            </a:r>
            <a:r>
              <a:rPr lang="en-US" dirty="0" err="1"/>
              <a:t>bảng</a:t>
            </a:r>
            <a:r>
              <a:rPr lang="en-US" dirty="0"/>
              <a:t> categories, customers, brands, orders, products, staffs, stocks, stores</a:t>
            </a:r>
            <a:endParaRPr lang="vi-VN" dirty="0"/>
          </a:p>
        </p:txBody>
      </p:sp>
      <p:pic>
        <p:nvPicPr>
          <p:cNvPr id="5" name="Picture 4"/>
          <p:cNvPicPr/>
          <p:nvPr/>
        </p:nvPicPr>
        <p:blipFill rotWithShape="1">
          <a:blip r:embed="rId3"/>
          <a:srcRect l="4188" t="4255" r="6534" b="15399"/>
          <a:stretch/>
        </p:blipFill>
        <p:spPr>
          <a:xfrm>
            <a:off x="737642" y="1745740"/>
            <a:ext cx="3777652" cy="2870791"/>
          </a:xfrm>
          <a:prstGeom prst="rect">
            <a:avLst/>
          </a:prstGeom>
          <a:noFill/>
          <a:ln>
            <a:noFill/>
          </a:ln>
        </p:spPr>
      </p:pic>
    </p:spTree>
    <p:extLst>
      <p:ext uri="{BB962C8B-B14F-4D97-AF65-F5344CB8AC3E}">
        <p14:creationId xmlns:p14="http://schemas.microsoft.com/office/powerpoint/2010/main" val="22783570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Sau</a:t>
            </a:r>
            <a:r>
              <a:rPr lang="en-US" dirty="0"/>
              <a:t> </a:t>
            </a:r>
            <a:r>
              <a:rPr lang="en-US" dirty="0" err="1"/>
              <a:t>khi</a:t>
            </a:r>
            <a:r>
              <a:rPr lang="en-US" dirty="0"/>
              <a:t> </a:t>
            </a:r>
            <a:r>
              <a:rPr lang="en-US" dirty="0" err="1"/>
              <a:t>tạo</a:t>
            </a:r>
            <a:r>
              <a:rPr lang="en-US" dirty="0"/>
              <a:t> </a:t>
            </a:r>
            <a:r>
              <a:rPr lang="en-US" dirty="0" err="1"/>
              <a:t>thành</a:t>
            </a:r>
            <a:r>
              <a:rPr lang="en-US" dirty="0"/>
              <a:t> </a:t>
            </a:r>
            <a:r>
              <a:rPr lang="en-US" dirty="0" err="1"/>
              <a:t>công</a:t>
            </a:r>
            <a:r>
              <a:rPr lang="en-US" dirty="0"/>
              <a:t> </a:t>
            </a:r>
            <a:r>
              <a:rPr lang="en-US" dirty="0" err="1"/>
              <a:t>các</a:t>
            </a:r>
            <a:r>
              <a:rPr lang="en-US" dirty="0"/>
              <a:t> </a:t>
            </a:r>
            <a:r>
              <a:rPr lang="en-US" dirty="0" err="1"/>
              <a:t>bảng</a:t>
            </a:r>
            <a:endParaRPr lang="vi-VN" dirty="0"/>
          </a:p>
        </p:txBody>
      </p:sp>
      <p:pic>
        <p:nvPicPr>
          <p:cNvPr id="5" name="Picture 4"/>
          <p:cNvPicPr/>
          <p:nvPr/>
        </p:nvPicPr>
        <p:blipFill>
          <a:blip r:embed="rId3"/>
          <a:stretch>
            <a:fillRect/>
          </a:stretch>
        </p:blipFill>
        <p:spPr>
          <a:xfrm>
            <a:off x="704739" y="1696033"/>
            <a:ext cx="5934075" cy="2658745"/>
          </a:xfrm>
          <a:prstGeom prst="rect">
            <a:avLst/>
          </a:prstGeom>
          <a:noFill/>
          <a:ln>
            <a:noFill/>
          </a:ln>
        </p:spPr>
      </p:pic>
    </p:spTree>
    <p:extLst>
      <p:ext uri="{BB962C8B-B14F-4D97-AF65-F5344CB8AC3E}">
        <p14:creationId xmlns:p14="http://schemas.microsoft.com/office/powerpoint/2010/main" val="3429874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a:t>Kiểm</a:t>
            </a:r>
            <a:r>
              <a:rPr lang="en-US" dirty="0"/>
              <a:t> </a:t>
            </a:r>
            <a:r>
              <a:rPr lang="en-US" dirty="0" err="1"/>
              <a:t>tra</a:t>
            </a:r>
            <a:r>
              <a:rPr lang="en-US" dirty="0"/>
              <a:t> </a:t>
            </a:r>
            <a:r>
              <a:rPr lang="en-US" dirty="0" err="1"/>
              <a:t>dưới</a:t>
            </a:r>
            <a:r>
              <a:rPr lang="en-US" dirty="0"/>
              <a:t> </a:t>
            </a:r>
            <a:r>
              <a:rPr lang="en-US" dirty="0" err="1"/>
              <a:t>commandl</a:t>
            </a:r>
            <a:r>
              <a:rPr lang="en-US" dirty="0"/>
              <a:t> line</a:t>
            </a:r>
            <a:endParaRPr lang="vi-VN" dirty="0"/>
          </a:p>
        </p:txBody>
      </p:sp>
      <p:pic>
        <p:nvPicPr>
          <p:cNvPr id="5" name="Picture 4"/>
          <p:cNvPicPr/>
          <p:nvPr/>
        </p:nvPicPr>
        <p:blipFill>
          <a:blip r:embed="rId3"/>
          <a:stretch>
            <a:fillRect/>
          </a:stretch>
        </p:blipFill>
        <p:spPr>
          <a:xfrm>
            <a:off x="801754" y="1641210"/>
            <a:ext cx="5938520" cy="2782570"/>
          </a:xfrm>
          <a:prstGeom prst="rect">
            <a:avLst/>
          </a:prstGeom>
          <a:noFill/>
          <a:ln>
            <a:noFill/>
          </a:ln>
        </p:spPr>
      </p:pic>
    </p:spTree>
    <p:extLst>
      <p:ext uri="{BB962C8B-B14F-4D97-AF65-F5344CB8AC3E}">
        <p14:creationId xmlns:p14="http://schemas.microsoft.com/office/powerpoint/2010/main" val="1818668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7841702" cy="105925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b="1" dirty="0"/>
              <a:t>Sau khi tạo xong các bảng ta thực hiện truy các truy vấn đơn giản</a:t>
            </a:r>
          </a:p>
          <a:p>
            <a:pPr marL="146050" indent="0">
              <a:buNone/>
            </a:pPr>
            <a:r>
              <a:rPr lang="vi-VN" b="1" dirty="0"/>
              <a:t>+ Những khác hàng đã đặt hàng</a:t>
            </a:r>
          </a:p>
          <a:p>
            <a:pPr marL="146050" indent="0">
              <a:buNone/>
            </a:pPr>
            <a:r>
              <a:rPr lang="vi-VN" dirty="0"/>
              <a:t>Truy vấn HQL: </a:t>
            </a:r>
          </a:p>
          <a:p>
            <a:pPr marL="146050" indent="0">
              <a:buNone/>
            </a:pPr>
            <a:r>
              <a:rPr lang="vi-VN" dirty="0"/>
              <a:t>SELECT customers.customer_id, customers.first_name, customers. last_name, orders.order_date from customers, orders </a:t>
            </a:r>
          </a:p>
          <a:p>
            <a:pPr marL="146050" indent="0">
              <a:buNone/>
            </a:pPr>
            <a:r>
              <a:rPr lang="vi-VN" dirty="0"/>
              <a:t>WHERE customers.customer_id = orders.customer_id</a:t>
            </a:r>
          </a:p>
        </p:txBody>
      </p:sp>
      <p:pic>
        <p:nvPicPr>
          <p:cNvPr id="5" name="Picture 4"/>
          <p:cNvPicPr/>
          <p:nvPr/>
        </p:nvPicPr>
        <p:blipFill>
          <a:blip r:embed="rId3"/>
          <a:stretch>
            <a:fillRect/>
          </a:stretch>
        </p:blipFill>
        <p:spPr>
          <a:xfrm>
            <a:off x="1293895" y="2085652"/>
            <a:ext cx="5934710" cy="2689860"/>
          </a:xfrm>
          <a:prstGeom prst="rect">
            <a:avLst/>
          </a:prstGeom>
          <a:noFill/>
          <a:ln>
            <a:noFill/>
          </a:ln>
        </p:spPr>
      </p:pic>
    </p:spTree>
    <p:extLst>
      <p:ext uri="{BB962C8B-B14F-4D97-AF65-F5344CB8AC3E}">
        <p14:creationId xmlns:p14="http://schemas.microsoft.com/office/powerpoint/2010/main" val="1367482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817145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Sau</a:t>
            </a:r>
            <a:r>
              <a:rPr lang="en-US" dirty="0" smtClean="0"/>
              <a:t> </a:t>
            </a:r>
            <a:r>
              <a:rPr lang="en-US" dirty="0" err="1"/>
              <a:t>khi</a:t>
            </a:r>
            <a:r>
              <a:rPr lang="en-US" dirty="0"/>
              <a:t> </a:t>
            </a:r>
            <a:r>
              <a:rPr lang="en-US" dirty="0" err="1"/>
              <a:t>tiến</a:t>
            </a:r>
            <a:r>
              <a:rPr lang="en-US" dirty="0"/>
              <a:t> </a:t>
            </a:r>
            <a:r>
              <a:rPr lang="en-US" dirty="0" err="1"/>
              <a:t>trình</a:t>
            </a:r>
            <a:r>
              <a:rPr lang="en-US" dirty="0"/>
              <a:t> </a:t>
            </a:r>
            <a:r>
              <a:rPr lang="en-US" dirty="0" err="1"/>
              <a:t>chuyển</a:t>
            </a:r>
            <a:r>
              <a:rPr lang="en-US" dirty="0"/>
              <a:t> sang Completed </a:t>
            </a:r>
            <a:r>
              <a:rPr lang="en-US" dirty="0" err="1"/>
              <a:t>thì</a:t>
            </a:r>
            <a:r>
              <a:rPr lang="en-US" dirty="0"/>
              <a:t> ta </a:t>
            </a:r>
            <a:r>
              <a:rPr lang="en-US" dirty="0" err="1"/>
              <a:t>chuyển</a:t>
            </a:r>
            <a:r>
              <a:rPr lang="en-US" dirty="0"/>
              <a:t> sang tab Summary </a:t>
            </a:r>
            <a:r>
              <a:rPr lang="en-US" dirty="0" err="1"/>
              <a:t>để</a:t>
            </a:r>
            <a:r>
              <a:rPr lang="en-US" dirty="0"/>
              <a:t> </a:t>
            </a:r>
            <a:r>
              <a:rPr lang="en-US" dirty="0" err="1"/>
              <a:t>lấy</a:t>
            </a:r>
            <a:r>
              <a:rPr lang="en-US" dirty="0"/>
              <a:t> </a:t>
            </a:r>
            <a:r>
              <a:rPr lang="en-US" dirty="0" err="1"/>
              <a:t>chuỗi</a:t>
            </a:r>
            <a:r>
              <a:rPr lang="en-US" dirty="0"/>
              <a:t> </a:t>
            </a:r>
            <a:r>
              <a:rPr lang="en-US" dirty="0" err="1"/>
              <a:t>kết</a:t>
            </a:r>
            <a:r>
              <a:rPr lang="en-US" dirty="0"/>
              <a:t> </a:t>
            </a:r>
            <a:r>
              <a:rPr lang="en-US" dirty="0" err="1"/>
              <a:t>nối</a:t>
            </a:r>
            <a:endParaRPr lang="vi-VN" dirty="0"/>
          </a:p>
        </p:txBody>
      </p:sp>
      <p:pic>
        <p:nvPicPr>
          <p:cNvPr id="5" name="Picture 4"/>
          <p:cNvPicPr/>
          <p:nvPr/>
        </p:nvPicPr>
        <p:blipFill>
          <a:blip r:embed="rId3"/>
          <a:stretch>
            <a:fillRect/>
          </a:stretch>
        </p:blipFill>
        <p:spPr>
          <a:xfrm>
            <a:off x="625497" y="1566672"/>
            <a:ext cx="5936615" cy="2974340"/>
          </a:xfrm>
          <a:prstGeom prst="rect">
            <a:avLst/>
          </a:prstGeom>
          <a:noFill/>
          <a:ln>
            <a:noFill/>
          </a:ln>
        </p:spPr>
      </p:pic>
      <p:sp>
        <p:nvSpPr>
          <p:cNvPr id="2" name="Rectangle 1"/>
          <p:cNvSpPr/>
          <p:nvPr/>
        </p:nvSpPr>
        <p:spPr>
          <a:xfrm>
            <a:off x="6679209" y="1641415"/>
            <a:ext cx="2000641" cy="2354491"/>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4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đặt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9063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445742" y="1194846"/>
            <a:ext cx="2677381" cy="33558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vi-VN" dirty="0"/>
              <a:t>+ Tổng số lượng đơn hàng của mỗi nhân viên đã bán</a:t>
            </a:r>
          </a:p>
          <a:p>
            <a:pPr marL="146050" indent="0">
              <a:buNone/>
            </a:pPr>
            <a:r>
              <a:rPr lang="vi-VN" dirty="0"/>
              <a:t>	Truy vấn HQL:</a:t>
            </a:r>
          </a:p>
          <a:p>
            <a:pPr marL="146050" indent="0">
              <a:buNone/>
            </a:pPr>
            <a:r>
              <a:rPr lang="vi-VN" dirty="0"/>
              <a:t>SELECT staffs.staff_id, staffs.first_name, staffs.last_name, count(orders.order_id) as Soluong </a:t>
            </a:r>
          </a:p>
          <a:p>
            <a:pPr marL="146050" indent="0">
              <a:buNone/>
            </a:pPr>
            <a:r>
              <a:rPr lang="vi-VN" dirty="0"/>
              <a:t>FROM staffs, orders where staffs.staff_id = orders.staff_id </a:t>
            </a:r>
          </a:p>
          <a:p>
            <a:pPr marL="146050" indent="0">
              <a:buNone/>
            </a:pPr>
            <a:r>
              <a:rPr lang="vi-VN" dirty="0"/>
              <a:t>GROUP BY staffs.staff_id, staffs.first_name, staffs.last_name </a:t>
            </a:r>
          </a:p>
          <a:p>
            <a:pPr marL="146050" indent="0">
              <a:buNone/>
            </a:pPr>
            <a:r>
              <a:rPr lang="vi-VN" dirty="0"/>
              <a:t>ORDER BY staffs.staff_id;</a:t>
            </a:r>
          </a:p>
        </p:txBody>
      </p:sp>
      <p:pic>
        <p:nvPicPr>
          <p:cNvPr id="5" name="Picture 4"/>
          <p:cNvPicPr/>
          <p:nvPr/>
        </p:nvPicPr>
        <p:blipFill rotWithShape="1">
          <a:blip r:embed="rId3"/>
          <a:srcRect r="25325"/>
          <a:stretch/>
        </p:blipFill>
        <p:spPr>
          <a:xfrm>
            <a:off x="3444948" y="915725"/>
            <a:ext cx="4890977" cy="3928355"/>
          </a:xfrm>
          <a:prstGeom prst="rect">
            <a:avLst/>
          </a:prstGeom>
          <a:noFill/>
          <a:ln>
            <a:noFill/>
          </a:ln>
        </p:spPr>
      </p:pic>
    </p:spTree>
    <p:extLst>
      <p:ext uri="{BB962C8B-B14F-4D97-AF65-F5344CB8AC3E}">
        <p14:creationId xmlns:p14="http://schemas.microsoft.com/office/powerpoint/2010/main" val="1968943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1"/>
            <a:ext cx="6998186" cy="20864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dirty="0" err="1" smtClean="0"/>
              <a:t>Kết</a:t>
            </a:r>
            <a:r>
              <a:rPr lang="en-US" dirty="0" smtClean="0"/>
              <a:t> </a:t>
            </a:r>
            <a:r>
              <a:rPr lang="en-US" dirty="0" err="1" smtClean="0"/>
              <a:t>quả</a:t>
            </a:r>
            <a:r>
              <a:rPr lang="en-US" dirty="0" smtClean="0"/>
              <a:t>: </a:t>
            </a:r>
            <a:endParaRPr lang="vi-VN" dirty="0" smtClean="0"/>
          </a:p>
          <a:p>
            <a:pPr marL="146050" indent="0">
              <a:buNone/>
            </a:pPr>
            <a:r>
              <a:rPr lang="vi-VN" dirty="0" smtClean="0"/>
              <a:t>Cột </a:t>
            </a:r>
            <a:r>
              <a:rPr lang="vi-VN" dirty="0"/>
              <a:t>đầu tiên là mã nhân viên, cột thứ hai là tên đầu tiên của nhân viên, cột thứ 3 là tên cuối cùng của nhân viên, cột thứ 4 là số lượng đơn hàng mà nhân viên đã bán.</a:t>
            </a:r>
          </a:p>
          <a:p>
            <a:pPr marL="146050" indent="0">
              <a:buNone/>
            </a:pPr>
            <a:r>
              <a:rPr lang="vi-VN" dirty="0"/>
              <a:t>Nhìn vào kết quả truy vấn, ta có thể biêt được nhân viên nào bán được nhiều hàng nhất, từ đó có thể khen thưởng để khích lệ nhân viên.</a:t>
            </a:r>
          </a:p>
          <a:p>
            <a:pPr marL="146050" indent="0">
              <a:buNone/>
            </a:pPr>
            <a:endParaRPr lang="vi-VN" dirty="0"/>
          </a:p>
        </p:txBody>
      </p:sp>
      <p:pic>
        <p:nvPicPr>
          <p:cNvPr id="5" name="Picture 4"/>
          <p:cNvPicPr/>
          <p:nvPr/>
        </p:nvPicPr>
        <p:blipFill>
          <a:blip r:embed="rId3"/>
          <a:stretch>
            <a:fillRect/>
          </a:stretch>
        </p:blipFill>
        <p:spPr>
          <a:xfrm>
            <a:off x="1150989" y="2672207"/>
            <a:ext cx="7518090" cy="1667850"/>
          </a:xfrm>
          <a:prstGeom prst="rect">
            <a:avLst/>
          </a:prstGeom>
          <a:noFill/>
          <a:ln>
            <a:noFill/>
          </a:ln>
        </p:spPr>
      </p:pic>
    </p:spTree>
    <p:extLst>
      <p:ext uri="{BB962C8B-B14F-4D97-AF65-F5344CB8AC3E}">
        <p14:creationId xmlns:p14="http://schemas.microsoft.com/office/powerpoint/2010/main" val="210130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1. </a:t>
            </a:r>
            <a:r>
              <a:rPr lang="en-GB" b="1" dirty="0" err="1" smtClean="0">
                <a:latin typeface="Consolas" panose="020B0609020204030204"/>
                <a:ea typeface="Consolas" panose="020B0609020204030204"/>
                <a:cs typeface="Consolas" panose="020B0609020204030204"/>
                <a:sym typeface="Consolas" panose="020B0609020204030204"/>
              </a:rPr>
              <a:t>Tổng</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quan</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về</a:t>
            </a:r>
            <a:r>
              <a:rPr lang="en-GB" b="1" dirty="0">
                <a:latin typeface="Consolas" panose="020B0609020204030204"/>
                <a:ea typeface="Consolas" panose="020B0609020204030204"/>
                <a:cs typeface="Consolas" panose="020B0609020204030204"/>
                <a:sym typeface="Consolas" panose="020B0609020204030204"/>
              </a:rPr>
              <a:t> Apache Hive</a:t>
            </a:r>
            <a:endParaRPr b="1" dirty="0">
              <a:latin typeface="Consolas" panose="020B0609020204030204"/>
              <a:ea typeface="Consolas" panose="020B0609020204030204"/>
              <a:cs typeface="Consolas" panose="020B0609020204030204"/>
              <a:sym typeface="Consolas" panose="020B0609020204030204"/>
            </a:endParaRPr>
          </a:p>
        </p:txBody>
      </p:sp>
      <p:sp>
        <p:nvSpPr>
          <p:cNvPr id="152" name="Google Shape;152;p4"/>
          <p:cNvSpPr txBox="1">
            <a:spLocks noGrp="1"/>
          </p:cNvSpPr>
          <p:nvPr>
            <p:ph type="body" idx="1"/>
          </p:nvPr>
        </p:nvSpPr>
        <p:spPr>
          <a:xfrm>
            <a:off x="604849" y="1446600"/>
            <a:ext cx="2684156" cy="3011986"/>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Consolas" panose="020B0609020204030204"/>
                <a:ea typeface="Consolas" panose="020B0609020204030204"/>
                <a:cs typeface="Consolas" panose="020B0609020204030204"/>
                <a:sym typeface="Consolas" panose="020B0609020204030204"/>
              </a:rPr>
              <a:t>- Lưu </a:t>
            </a:r>
            <a:r>
              <a:rPr lang="vi-VN" sz="1600" b="1" dirty="0">
                <a:solidFill>
                  <a:srgbClr val="494949"/>
                </a:solidFill>
                <a:latin typeface="Consolas" panose="020B0609020204030204"/>
                <a:ea typeface="Consolas" panose="020B0609020204030204"/>
                <a:cs typeface="Consolas" panose="020B0609020204030204"/>
                <a:sym typeface="Consolas" panose="020B0609020204030204"/>
              </a:rPr>
              <a:t>trữ lược đồ trong cơ sở dữ liệu và xử lý dữ liệu vào HDFS.</a:t>
            </a:r>
          </a:p>
          <a:p>
            <a:pPr marL="76200" lvl="0" indent="0" algn="just">
              <a:buClr>
                <a:srgbClr val="494949"/>
              </a:buClr>
              <a:buSzPts val="2400"/>
              <a:buNone/>
            </a:pPr>
            <a:r>
              <a:rPr lang="vi-VN" sz="1600" b="1" dirty="0" smtClean="0">
                <a:solidFill>
                  <a:srgbClr val="494949"/>
                </a:solidFill>
                <a:latin typeface="Consolas" panose="020B0609020204030204"/>
                <a:ea typeface="Consolas" panose="020B0609020204030204"/>
                <a:cs typeface="Consolas" panose="020B0609020204030204"/>
                <a:sym typeface="Consolas" panose="020B0609020204030204"/>
              </a:rPr>
              <a:t>- Được </a:t>
            </a:r>
            <a:r>
              <a:rPr lang="vi-VN" sz="1600" b="1" dirty="0">
                <a:solidFill>
                  <a:srgbClr val="494949"/>
                </a:solidFill>
                <a:latin typeface="Consolas" panose="020B0609020204030204"/>
                <a:ea typeface="Consolas" panose="020B0609020204030204"/>
                <a:cs typeface="Consolas" panose="020B0609020204030204"/>
                <a:sym typeface="Consolas" panose="020B0609020204030204"/>
              </a:rPr>
              <a:t>thiết kế cho OLAP.</a:t>
            </a:r>
          </a:p>
          <a:p>
            <a:pPr marL="76200" lvl="0" indent="0" algn="just">
              <a:buClr>
                <a:srgbClr val="494949"/>
              </a:buClr>
              <a:buSzPts val="2400"/>
              <a:buNone/>
            </a:pPr>
            <a:r>
              <a:rPr lang="vi-VN" sz="1600" b="1" dirty="0" smtClean="0">
                <a:solidFill>
                  <a:srgbClr val="494949"/>
                </a:solidFill>
                <a:latin typeface="Consolas" panose="020B0609020204030204"/>
                <a:ea typeface="Consolas" panose="020B0609020204030204"/>
                <a:cs typeface="Consolas" panose="020B0609020204030204"/>
                <a:sym typeface="Consolas" panose="020B0609020204030204"/>
              </a:rPr>
              <a:t>- Cung </a:t>
            </a:r>
            <a:r>
              <a:rPr lang="vi-VN" sz="1600" b="1" dirty="0">
                <a:solidFill>
                  <a:srgbClr val="494949"/>
                </a:solidFill>
                <a:latin typeface="Consolas" panose="020B0609020204030204"/>
                <a:ea typeface="Consolas" panose="020B0609020204030204"/>
                <a:cs typeface="Consolas" panose="020B0609020204030204"/>
                <a:sym typeface="Consolas" panose="020B0609020204030204"/>
              </a:rPr>
              <a:t>cấp ngôn ngữ kiểu SQL để truy vấn được gọi là HiveQL hoặc HQL.</a:t>
            </a:r>
          </a:p>
          <a:p>
            <a:pPr marL="76200" lvl="0" indent="0" algn="just">
              <a:buClr>
                <a:srgbClr val="494949"/>
              </a:buClr>
              <a:buSzPts val="2400"/>
              <a:buNone/>
            </a:pPr>
            <a:r>
              <a:rPr lang="vi-VN" sz="1600" b="1" dirty="0" smtClean="0">
                <a:solidFill>
                  <a:srgbClr val="494949"/>
                </a:solidFill>
                <a:latin typeface="Consolas" panose="020B0609020204030204"/>
                <a:ea typeface="Consolas" panose="020B0609020204030204"/>
                <a:cs typeface="Consolas" panose="020B0609020204030204"/>
                <a:sym typeface="Consolas" panose="020B0609020204030204"/>
              </a:rPr>
              <a:t>- Quen </a:t>
            </a:r>
            <a:r>
              <a:rPr lang="vi-VN" sz="1600" b="1" dirty="0">
                <a:solidFill>
                  <a:srgbClr val="494949"/>
                </a:solidFill>
                <a:latin typeface="Consolas" panose="020B0609020204030204"/>
                <a:ea typeface="Consolas" panose="020B0609020204030204"/>
                <a:cs typeface="Consolas" panose="020B0609020204030204"/>
                <a:sym typeface="Consolas" panose="020B0609020204030204"/>
              </a:rPr>
              <a:t>thuộc, nhanh chóng, có khả năng mở rộng.</a:t>
            </a:r>
          </a:p>
        </p:txBody>
      </p:sp>
      <p:pic>
        <p:nvPicPr>
          <p:cNvPr id="5" name="Picture 4" descr="Install and configure Apache HIVE with vanilla Hadoop • Blog"/>
          <p:cNvPicPr/>
          <p:nvPr/>
        </p:nvPicPr>
        <p:blipFill>
          <a:blip r:embed="rId3" cstate="print">
            <a:extLst>
              <a:ext uri="{28A0092B-C50C-407E-A947-70E740481C1C}">
                <a14:useLocalDpi xmlns:a14="http://schemas.microsoft.com/office/drawing/2010/main" val="0"/>
              </a:ext>
            </a:extLst>
          </a:blip>
          <a:srcRect/>
          <a:stretch>
            <a:fillRect/>
          </a:stretch>
        </p:blipFill>
        <p:spPr>
          <a:xfrm>
            <a:off x="4143140" y="1788320"/>
            <a:ext cx="3870960" cy="2328545"/>
          </a:xfrm>
          <a:prstGeom prst="rect">
            <a:avLst/>
          </a:prstGeom>
          <a:noFill/>
          <a:ln>
            <a:noFill/>
          </a:ln>
        </p:spPr>
      </p:pic>
      <p:sp>
        <p:nvSpPr>
          <p:cNvPr id="6" name="Google Shape;152;p4"/>
          <p:cNvSpPr txBox="1">
            <a:spLocks/>
          </p:cNvSpPr>
          <p:nvPr/>
        </p:nvSpPr>
        <p:spPr>
          <a:xfrm>
            <a:off x="859261" y="1010980"/>
            <a:ext cx="3283879" cy="43562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76200" indent="0" algn="just">
              <a:buClr>
                <a:srgbClr val="494949"/>
              </a:buClr>
              <a:buSzPts val="2400"/>
              <a:buFont typeface="Calibri" panose="020F0502020204030204"/>
              <a:buNone/>
            </a:pPr>
            <a:r>
              <a:rPr lang="vi-VN" sz="1600" b="1" dirty="0" smtClean="0">
                <a:solidFill>
                  <a:srgbClr val="494949"/>
                </a:solidFill>
                <a:latin typeface="Consolas" panose="020B0609020204030204" pitchFamily="49" charset="0"/>
                <a:ea typeface="Consolas" panose="020B0609020204030204"/>
                <a:cs typeface="Times New Roman" panose="02020603050405020304" pitchFamily="18" charset="0"/>
                <a:sym typeface="Consolas" panose="020B0609020204030204"/>
              </a:rPr>
              <a:t>Đặc trưng của Hive</a:t>
            </a:r>
            <a:endParaRPr lang="vi-VN" sz="1600" b="1" dirty="0">
              <a:solidFill>
                <a:srgbClr val="494949"/>
              </a:solidFill>
              <a:latin typeface="Consolas" panose="020B0609020204030204" pitchFamily="49" charset="0"/>
              <a:ea typeface="Consolas" panose="020B0609020204030204"/>
              <a:cs typeface="Times New Roman" panose="02020603050405020304" pitchFamily="18" charset="0"/>
              <a:sym typeface="Consolas" panose="020B0609020204030204"/>
            </a:endParaRPr>
          </a:p>
        </p:txBody>
      </p:sp>
    </p:spTree>
    <p:extLst>
      <p:ext uri="{BB962C8B-B14F-4D97-AF65-F5344CB8AC3E}">
        <p14:creationId xmlns:p14="http://schemas.microsoft.com/office/powerpoint/2010/main" val="2337759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7827526"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t>Tổng</a:t>
            </a:r>
            <a:r>
              <a:rPr lang="en-US" b="1" dirty="0"/>
              <a:t> </a:t>
            </a:r>
            <a:r>
              <a:rPr lang="en-US" b="1" dirty="0" err="1"/>
              <a:t>số</a:t>
            </a:r>
            <a:r>
              <a:rPr lang="en-US" b="1" dirty="0"/>
              <a:t> </a:t>
            </a:r>
            <a:r>
              <a:rPr lang="en-US" b="1" dirty="0" err="1"/>
              <a:t>lượng</a:t>
            </a:r>
            <a:r>
              <a:rPr lang="en-US" b="1" dirty="0"/>
              <a:t> </a:t>
            </a:r>
            <a:r>
              <a:rPr lang="en-US" b="1" dirty="0" err="1"/>
              <a:t>đơn</a:t>
            </a:r>
            <a:r>
              <a:rPr lang="en-US" b="1" dirty="0"/>
              <a:t> </a:t>
            </a:r>
            <a:r>
              <a:rPr lang="en-US" b="1" dirty="0" err="1"/>
              <a:t>hàng</a:t>
            </a:r>
            <a:r>
              <a:rPr lang="en-US" b="1" dirty="0"/>
              <a:t> </a:t>
            </a:r>
            <a:r>
              <a:rPr lang="en-US" b="1" dirty="0" err="1"/>
              <a:t>của</a:t>
            </a:r>
            <a:r>
              <a:rPr lang="en-US" b="1" dirty="0"/>
              <a:t> </a:t>
            </a:r>
            <a:r>
              <a:rPr lang="en-US" b="1" dirty="0" err="1"/>
              <a:t>mỗi</a:t>
            </a:r>
            <a:r>
              <a:rPr lang="en-US" b="1" dirty="0"/>
              <a:t> </a:t>
            </a:r>
            <a:r>
              <a:rPr lang="en-US" b="1" dirty="0" err="1"/>
              <a:t>nhân</a:t>
            </a:r>
            <a:r>
              <a:rPr lang="en-US" b="1" dirty="0"/>
              <a:t> </a:t>
            </a:r>
            <a:r>
              <a:rPr lang="en-US" b="1" dirty="0" err="1"/>
              <a:t>viên</a:t>
            </a:r>
            <a:r>
              <a:rPr lang="en-US" b="1" dirty="0"/>
              <a:t> </a:t>
            </a:r>
            <a:r>
              <a:rPr lang="en-US" b="1" dirty="0" err="1"/>
              <a:t>trong</a:t>
            </a:r>
            <a:r>
              <a:rPr lang="en-US" b="1" dirty="0"/>
              <a:t> </a:t>
            </a:r>
            <a:r>
              <a:rPr lang="en-US" b="1" dirty="0" err="1"/>
              <a:t>tháng</a:t>
            </a:r>
            <a:r>
              <a:rPr lang="en-US" b="1" dirty="0"/>
              <a:t> 1 </a:t>
            </a:r>
            <a:r>
              <a:rPr lang="en-US" b="1" dirty="0" err="1"/>
              <a:t>năm</a:t>
            </a:r>
            <a:r>
              <a:rPr lang="en-US" b="1" dirty="0"/>
              <a:t> 2016 </a:t>
            </a:r>
            <a:r>
              <a:rPr lang="en-US" b="1" dirty="0" err="1"/>
              <a:t>theo</a:t>
            </a:r>
            <a:r>
              <a:rPr lang="en-US" b="1" dirty="0"/>
              <a:t> </a:t>
            </a:r>
            <a:r>
              <a:rPr lang="en-US" b="1" dirty="0" err="1"/>
              <a:t>thứ</a:t>
            </a:r>
            <a:r>
              <a:rPr lang="en-US" b="1" dirty="0"/>
              <a:t> </a:t>
            </a:r>
            <a:r>
              <a:rPr lang="en-US" b="1" dirty="0" err="1"/>
              <a:t>tự</a:t>
            </a:r>
            <a:r>
              <a:rPr lang="en-US" b="1" dirty="0"/>
              <a:t> </a:t>
            </a:r>
            <a:r>
              <a:rPr lang="en-US" b="1" dirty="0" err="1"/>
              <a:t>số</a:t>
            </a:r>
            <a:r>
              <a:rPr lang="en-US" b="1" dirty="0"/>
              <a:t> </a:t>
            </a:r>
            <a:r>
              <a:rPr lang="en-US" b="1" dirty="0" err="1"/>
              <a:t>lượng</a:t>
            </a:r>
            <a:r>
              <a:rPr lang="en-US" b="1" dirty="0"/>
              <a:t> </a:t>
            </a:r>
            <a:r>
              <a:rPr lang="en-US" b="1" dirty="0" err="1"/>
              <a:t>giảm</a:t>
            </a:r>
            <a:r>
              <a:rPr lang="en-US" b="1" dirty="0"/>
              <a:t> </a:t>
            </a:r>
            <a:r>
              <a:rPr lang="en-US" b="1" dirty="0" err="1"/>
              <a:t>dần</a:t>
            </a:r>
            <a:endParaRPr lang="vi-VN" dirty="0"/>
          </a:p>
        </p:txBody>
      </p:sp>
      <p:sp>
        <p:nvSpPr>
          <p:cNvPr id="2" name="Rectangle 1"/>
          <p:cNvSpPr/>
          <p:nvPr/>
        </p:nvSpPr>
        <p:spPr>
          <a:xfrm>
            <a:off x="457199" y="1468667"/>
            <a:ext cx="3887973" cy="3411190"/>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HQL:</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SELECT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staffs.first_name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staffs.last_name</a:t>
            </a:r>
            <a:r>
              <a:rPr lang="en-US" dirty="0">
                <a:latin typeface="Times New Roman" panose="02020603050405020304" pitchFamily="18" charset="0"/>
                <a:ea typeface="Calibri" panose="020F0502020204030204" pitchFamily="34" charset="0"/>
                <a:cs typeface="Times New Roman" panose="02020603050405020304" pitchFamily="18" charset="0"/>
              </a:rPr>
              <a:t>, count(</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orders.order_id</a:t>
            </a:r>
            <a:r>
              <a:rPr lang="en-US" dirty="0">
                <a:latin typeface="Times New Roman" panose="02020603050405020304" pitchFamily="18" charset="0"/>
                <a:ea typeface="Calibri" panose="020F0502020204030204" pitchFamily="34" charset="0"/>
                <a:cs typeface="Times New Roman" panose="02020603050405020304" pitchFamily="18" charset="0"/>
              </a:rPr>
              <a:t>) as </a:t>
            </a:r>
            <a:r>
              <a:rPr lang="en-US" dirty="0" err="1">
                <a:latin typeface="Times New Roman" panose="02020603050405020304" pitchFamily="18" charset="0"/>
                <a:ea typeface="Calibri" panose="020F0502020204030204" pitchFamily="34" charset="0"/>
                <a:cs typeface="Times New Roman" panose="02020603050405020304" pitchFamily="18" charset="0"/>
              </a:rPr>
              <a:t>Soluong</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FROM staffs, orders where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orders.staff_id</a:t>
            </a:r>
            <a:r>
              <a:rPr lang="en-US" dirty="0">
                <a:latin typeface="Times New Roman" panose="02020603050405020304" pitchFamily="18" charset="0"/>
                <a:ea typeface="Calibri" panose="020F0502020204030204" pitchFamily="34" charset="0"/>
                <a:cs typeface="Times New Roman" panose="02020603050405020304" pitchFamily="18" charset="0"/>
              </a:rPr>
              <a:t> and </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orders.order_date</a:t>
            </a:r>
            <a:r>
              <a:rPr lang="en-US" dirty="0">
                <a:latin typeface="Times New Roman" panose="02020603050405020304" pitchFamily="18" charset="0"/>
                <a:ea typeface="Calibri" panose="020F0502020204030204" pitchFamily="34" charset="0"/>
                <a:cs typeface="Times New Roman" panose="02020603050405020304" pitchFamily="18" charset="0"/>
              </a:rPr>
              <a:t>&gt;'20160101' and </a:t>
            </a:r>
            <a:r>
              <a:rPr lang="en-US" dirty="0" err="1">
                <a:latin typeface="Times New Roman" panose="02020603050405020304" pitchFamily="18" charset="0"/>
                <a:ea typeface="Calibri" panose="020F0502020204030204" pitchFamily="34" charset="0"/>
                <a:cs typeface="Times New Roman" panose="02020603050405020304" pitchFamily="18" charset="0"/>
              </a:rPr>
              <a:t>orders.order_date</a:t>
            </a:r>
            <a:r>
              <a:rPr lang="en-US" dirty="0">
                <a:latin typeface="Times New Roman" panose="02020603050405020304" pitchFamily="18" charset="0"/>
                <a:ea typeface="Calibri" panose="020F0502020204030204" pitchFamily="34" charset="0"/>
                <a:cs typeface="Times New Roman" panose="02020603050405020304" pitchFamily="18" charset="0"/>
              </a:rPr>
              <a:t>&lt;'20160201'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GROUP BY </a:t>
            </a:r>
            <a:r>
              <a:rPr lang="en-US" dirty="0" err="1">
                <a:latin typeface="Times New Roman" panose="02020603050405020304" pitchFamily="18" charset="0"/>
                <a:ea typeface="Calibri" panose="020F0502020204030204" pitchFamily="34" charset="0"/>
                <a:cs typeface="Times New Roman" panose="02020603050405020304" pitchFamily="18" charset="0"/>
              </a:rPr>
              <a:t>staffs.staff_id,staffs.first_name,staffs.last_name</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ORDER BY </a:t>
            </a:r>
            <a:r>
              <a:rPr lang="en-US" dirty="0" err="1">
                <a:latin typeface="Times New Roman" panose="02020603050405020304" pitchFamily="18" charset="0"/>
                <a:ea typeface="Calibri" panose="020F0502020204030204" pitchFamily="34" charset="0"/>
                <a:cs typeface="Times New Roman" panose="02020603050405020304" pitchFamily="18" charset="0"/>
              </a:rPr>
              <a:t>Soluong</a:t>
            </a:r>
            <a:r>
              <a:rPr lang="en-US" dirty="0">
                <a:latin typeface="Times New Roman" panose="02020603050405020304" pitchFamily="18" charset="0"/>
                <a:ea typeface="Calibri" panose="020F0502020204030204" pitchFamily="34" charset="0"/>
                <a:cs typeface="Times New Roman" panose="02020603050405020304" pitchFamily="18" charset="0"/>
              </a:rPr>
              <a:t> DESC;</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rotWithShape="1">
          <a:blip r:embed="rId3"/>
          <a:srcRect r="22913"/>
          <a:stretch/>
        </p:blipFill>
        <p:spPr>
          <a:xfrm>
            <a:off x="4261250" y="1566672"/>
            <a:ext cx="4579273" cy="3155950"/>
          </a:xfrm>
          <a:prstGeom prst="rect">
            <a:avLst/>
          </a:prstGeom>
          <a:noFill/>
          <a:ln>
            <a:noFill/>
          </a:ln>
        </p:spPr>
      </p:pic>
    </p:spTree>
    <p:extLst>
      <p:ext uri="{BB962C8B-B14F-4D97-AF65-F5344CB8AC3E}">
        <p14:creationId xmlns:p14="http://schemas.microsoft.com/office/powerpoint/2010/main" val="182152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smtClean="0"/>
              <a:t>Kết</a:t>
            </a:r>
            <a:r>
              <a:rPr lang="en-US" b="1" dirty="0" smtClean="0"/>
              <a:t> </a:t>
            </a:r>
            <a:r>
              <a:rPr lang="en-US" b="1" dirty="0" err="1" smtClean="0"/>
              <a:t>quả</a:t>
            </a:r>
            <a:r>
              <a:rPr lang="en-US" b="1" dirty="0" smtClean="0"/>
              <a:t>:</a:t>
            </a:r>
            <a:endParaRPr lang="vi-VN" b="1" dirty="0"/>
          </a:p>
        </p:txBody>
      </p:sp>
      <p:pic>
        <p:nvPicPr>
          <p:cNvPr id="8" name="Picture 7"/>
          <p:cNvPicPr/>
          <p:nvPr/>
        </p:nvPicPr>
        <p:blipFill>
          <a:blip r:embed="rId3"/>
          <a:stretch>
            <a:fillRect/>
          </a:stretch>
        </p:blipFill>
        <p:spPr>
          <a:xfrm>
            <a:off x="901308" y="1618113"/>
            <a:ext cx="5937885" cy="1141730"/>
          </a:xfrm>
          <a:prstGeom prst="rect">
            <a:avLst/>
          </a:prstGeom>
          <a:noFill/>
          <a:ln>
            <a:noFill/>
          </a:ln>
        </p:spPr>
      </p:pic>
      <p:sp>
        <p:nvSpPr>
          <p:cNvPr id="2" name="Rectangle 1"/>
          <p:cNvSpPr/>
          <p:nvPr/>
        </p:nvSpPr>
        <p:spPr>
          <a:xfrm>
            <a:off x="1761461" y="3040297"/>
            <a:ext cx="5823098" cy="1061829"/>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4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bán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145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t>Xem</a:t>
            </a:r>
            <a:r>
              <a:rPr lang="en-US" b="1" dirty="0"/>
              <a:t> </a:t>
            </a:r>
            <a:r>
              <a:rPr lang="en-US" b="1" dirty="0" err="1"/>
              <a:t>số</a:t>
            </a:r>
            <a:r>
              <a:rPr lang="en-US" b="1" dirty="0"/>
              <a:t> </a:t>
            </a:r>
            <a:r>
              <a:rPr lang="en-US" b="1" dirty="0" err="1"/>
              <a:t>lượng</a:t>
            </a:r>
            <a:r>
              <a:rPr lang="en-US" b="1" dirty="0"/>
              <a:t> </a:t>
            </a:r>
            <a:r>
              <a:rPr lang="en-US" b="1" dirty="0" err="1"/>
              <a:t>sản</a:t>
            </a:r>
            <a:r>
              <a:rPr lang="en-US" b="1" dirty="0"/>
              <a:t> </a:t>
            </a:r>
            <a:r>
              <a:rPr lang="en-US" b="1" dirty="0" err="1"/>
              <a:t>phẩm</a:t>
            </a:r>
            <a:r>
              <a:rPr lang="en-US" b="1" dirty="0"/>
              <a:t> </a:t>
            </a:r>
            <a:r>
              <a:rPr lang="en-US" b="1" dirty="0" err="1"/>
              <a:t>còn</a:t>
            </a:r>
            <a:r>
              <a:rPr lang="en-US" b="1" dirty="0"/>
              <a:t> </a:t>
            </a:r>
            <a:r>
              <a:rPr lang="en-US" b="1" dirty="0" err="1"/>
              <a:t>trong</a:t>
            </a:r>
            <a:r>
              <a:rPr lang="en-US" b="1" dirty="0"/>
              <a:t> </a:t>
            </a:r>
            <a:r>
              <a:rPr lang="en-US" b="1" dirty="0" err="1"/>
              <a:t>kho</a:t>
            </a:r>
            <a:endParaRPr lang="vi-VN" dirty="0"/>
          </a:p>
        </p:txBody>
      </p:sp>
      <p:sp>
        <p:nvSpPr>
          <p:cNvPr id="2" name="Rectangle 1"/>
          <p:cNvSpPr/>
          <p:nvPr/>
        </p:nvSpPr>
        <p:spPr>
          <a:xfrm>
            <a:off x="508400" y="1471633"/>
            <a:ext cx="3319321" cy="2662267"/>
          </a:xfrm>
          <a:prstGeom prst="rect">
            <a:avLst/>
          </a:prstGeom>
        </p:spPr>
        <p:txBody>
          <a:bodyPr wrap="square">
            <a:spAutoFit/>
          </a:bodyPr>
          <a:lstStyle/>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HQL:</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select </a:t>
            </a:r>
            <a:r>
              <a:rPr lang="en-US" dirty="0" err="1">
                <a:latin typeface="Times New Roman" panose="02020603050405020304" pitchFamily="18" charset="0"/>
                <a:ea typeface="Calibri" panose="020F0502020204030204" pitchFamily="34" charset="0"/>
                <a:cs typeface="Times New Roman" panose="02020603050405020304" pitchFamily="18" charset="0"/>
              </a:rPr>
              <a:t>products.product_id,products.product_name,stocks.quantity</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from products, stocks </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where </a:t>
            </a:r>
            <a:r>
              <a:rPr lang="en-US" dirty="0" err="1">
                <a:latin typeface="Times New Roman" panose="02020603050405020304" pitchFamily="18" charset="0"/>
                <a:ea typeface="Calibri" panose="020F0502020204030204" pitchFamily="34" charset="0"/>
                <a:cs typeface="Times New Roman" panose="02020603050405020304" pitchFamily="18" charset="0"/>
              </a:rPr>
              <a:t>products.product_id</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stocks.product_id</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rotWithShape="1">
          <a:blip r:embed="rId3"/>
          <a:srcRect r="33023"/>
          <a:stretch/>
        </p:blipFill>
        <p:spPr>
          <a:xfrm>
            <a:off x="3908528" y="1034904"/>
            <a:ext cx="4862623" cy="3785190"/>
          </a:xfrm>
          <a:prstGeom prst="rect">
            <a:avLst/>
          </a:prstGeom>
          <a:noFill/>
          <a:ln>
            <a:noFill/>
          </a:ln>
        </p:spPr>
      </p:pic>
    </p:spTree>
    <p:extLst>
      <p:ext uri="{BB962C8B-B14F-4D97-AF65-F5344CB8AC3E}">
        <p14:creationId xmlns:p14="http://schemas.microsoft.com/office/powerpoint/2010/main" val="5055224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5831440" cy="435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b="1" dirty="0" err="1"/>
              <a:t>Kết</a:t>
            </a:r>
            <a:r>
              <a:rPr lang="en-US" b="1" dirty="0"/>
              <a:t> </a:t>
            </a:r>
            <a:r>
              <a:rPr lang="en-US" b="1" dirty="0" err="1"/>
              <a:t>quả</a:t>
            </a:r>
            <a:r>
              <a:rPr lang="en-US" b="1" dirty="0"/>
              <a:t>: </a:t>
            </a:r>
            <a:endParaRPr lang="vi-VN" b="1" dirty="0"/>
          </a:p>
        </p:txBody>
      </p:sp>
      <p:pic>
        <p:nvPicPr>
          <p:cNvPr id="8" name="Picture 7"/>
          <p:cNvPicPr/>
          <p:nvPr/>
        </p:nvPicPr>
        <p:blipFill>
          <a:blip r:embed="rId3"/>
          <a:stretch>
            <a:fillRect/>
          </a:stretch>
        </p:blipFill>
        <p:spPr>
          <a:xfrm>
            <a:off x="3090531" y="1424556"/>
            <a:ext cx="5500576" cy="2665087"/>
          </a:xfrm>
          <a:prstGeom prst="rect">
            <a:avLst/>
          </a:prstGeom>
          <a:noFill/>
          <a:ln>
            <a:noFill/>
          </a:ln>
        </p:spPr>
      </p:pic>
      <p:sp>
        <p:nvSpPr>
          <p:cNvPr id="2" name="Rectangle 1"/>
          <p:cNvSpPr/>
          <p:nvPr/>
        </p:nvSpPr>
        <p:spPr>
          <a:xfrm>
            <a:off x="508400" y="1562023"/>
            <a:ext cx="2532512" cy="2732799"/>
          </a:xfrm>
          <a:prstGeom prst="rect">
            <a:avLst/>
          </a:prstGeom>
        </p:spPr>
        <p:txBody>
          <a:bodyPr wrap="square">
            <a:spAutoFit/>
          </a:bodyPr>
          <a:lstStyle/>
          <a:p>
            <a:pPr indent="270510" algn="just">
              <a:lnSpc>
                <a:spcPct val="107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2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3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Nhìn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biêt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phẩm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ít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vi-V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118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3510707"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2000" b="1" dirty="0" err="1"/>
              <a:t>Kiểm</a:t>
            </a:r>
            <a:r>
              <a:rPr lang="en-US" sz="2000" b="1" dirty="0"/>
              <a:t> </a:t>
            </a:r>
            <a:r>
              <a:rPr lang="en-US" sz="2000" b="1" dirty="0" err="1"/>
              <a:t>tra</a:t>
            </a:r>
            <a:r>
              <a:rPr lang="en-US" sz="2000" b="1" dirty="0"/>
              <a:t> </a:t>
            </a:r>
            <a:r>
              <a:rPr lang="en-US" sz="2000" b="1" dirty="0" err="1"/>
              <a:t>với</a:t>
            </a:r>
            <a:r>
              <a:rPr lang="en-US" sz="2000" b="1" dirty="0"/>
              <a:t> command line</a:t>
            </a:r>
            <a:endParaRPr lang="vi-VN" sz="2000" dirty="0"/>
          </a:p>
        </p:txBody>
      </p:sp>
      <p:sp>
        <p:nvSpPr>
          <p:cNvPr id="2" name="Rectangle 1"/>
          <p:cNvSpPr/>
          <p:nvPr/>
        </p:nvSpPr>
        <p:spPr>
          <a:xfrm>
            <a:off x="4019107" y="1239136"/>
            <a:ext cx="4057521"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Tổng</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số</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lượng</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đơn</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hàng</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của</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mỗi</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nhân</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viên</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đã</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bán</a:t>
            </a:r>
            <a:endParaRPr lang="vi-VN" dirty="0"/>
          </a:p>
        </p:txBody>
      </p:sp>
      <p:pic>
        <p:nvPicPr>
          <p:cNvPr id="8" name="Picture 7"/>
          <p:cNvPicPr/>
          <p:nvPr/>
        </p:nvPicPr>
        <p:blipFill>
          <a:blip r:embed="rId3"/>
          <a:stretch>
            <a:fillRect/>
          </a:stretch>
        </p:blipFill>
        <p:spPr>
          <a:xfrm>
            <a:off x="1863740" y="1654997"/>
            <a:ext cx="5522344" cy="3145090"/>
          </a:xfrm>
          <a:prstGeom prst="rect">
            <a:avLst/>
          </a:prstGeom>
          <a:noFill/>
          <a:ln>
            <a:noFill/>
          </a:ln>
        </p:spPr>
      </p:pic>
    </p:spTree>
    <p:extLst>
      <p:ext uri="{BB962C8B-B14F-4D97-AF65-F5344CB8AC3E}">
        <p14:creationId xmlns:p14="http://schemas.microsoft.com/office/powerpoint/2010/main" val="1702347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3510707"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2000" b="1" dirty="0" err="1"/>
              <a:t>Kiểm</a:t>
            </a:r>
            <a:r>
              <a:rPr lang="en-US" sz="2000" b="1" dirty="0"/>
              <a:t> </a:t>
            </a:r>
            <a:r>
              <a:rPr lang="en-US" sz="2000" b="1" dirty="0" err="1"/>
              <a:t>tra</a:t>
            </a:r>
            <a:r>
              <a:rPr lang="en-US" sz="2000" b="1" dirty="0"/>
              <a:t> </a:t>
            </a:r>
            <a:r>
              <a:rPr lang="en-US" sz="2000" b="1" dirty="0" err="1"/>
              <a:t>với</a:t>
            </a:r>
            <a:r>
              <a:rPr lang="en-US" sz="2000" b="1" dirty="0"/>
              <a:t> command line</a:t>
            </a:r>
            <a:endParaRPr lang="vi-VN" sz="2000" dirty="0"/>
          </a:p>
        </p:txBody>
      </p:sp>
      <p:sp>
        <p:nvSpPr>
          <p:cNvPr id="2" name="Rectangle 1"/>
          <p:cNvSpPr/>
          <p:nvPr/>
        </p:nvSpPr>
        <p:spPr>
          <a:xfrm>
            <a:off x="4019107" y="1239136"/>
            <a:ext cx="4075814" cy="523220"/>
          </a:xfrm>
          <a:prstGeom prst="rect">
            <a:avLst/>
          </a:prstGeom>
        </p:spPr>
        <p:txBody>
          <a:bodyPr wrap="square">
            <a:spAutoFit/>
          </a:bodyPr>
          <a:lstStyle/>
          <a:p>
            <a:r>
              <a:rPr lang="vi-VN" b="1" dirty="0">
                <a:latin typeface="Times New Roman" panose="02020603050405020304" pitchFamily="18" charset="0"/>
                <a:ea typeface="Calibri" panose="020F0502020204030204" pitchFamily="34" charset="0"/>
              </a:rPr>
              <a:t>Xem thông tin chi tiết của những sản phẩm có giá lớn hơn 500$</a:t>
            </a:r>
            <a:endParaRPr lang="vi-VN" dirty="0"/>
          </a:p>
        </p:txBody>
      </p:sp>
      <p:pic>
        <p:nvPicPr>
          <p:cNvPr id="6" name="Picture 5"/>
          <p:cNvPicPr/>
          <p:nvPr/>
        </p:nvPicPr>
        <p:blipFill>
          <a:blip r:embed="rId3"/>
          <a:stretch>
            <a:fillRect/>
          </a:stretch>
        </p:blipFill>
        <p:spPr>
          <a:xfrm>
            <a:off x="1360782" y="1870440"/>
            <a:ext cx="5940425" cy="2883535"/>
          </a:xfrm>
          <a:prstGeom prst="rect">
            <a:avLst/>
          </a:prstGeom>
          <a:noFill/>
          <a:ln>
            <a:noFill/>
          </a:ln>
        </p:spPr>
      </p:pic>
    </p:spTree>
    <p:extLst>
      <p:ext uri="{BB962C8B-B14F-4D97-AF65-F5344CB8AC3E}">
        <p14:creationId xmlns:p14="http://schemas.microsoft.com/office/powerpoint/2010/main" val="2877017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7" name="Google Shape;152;p4"/>
          <p:cNvSpPr txBox="1">
            <a:spLocks/>
          </p:cNvSpPr>
          <p:nvPr/>
        </p:nvSpPr>
        <p:spPr>
          <a:xfrm>
            <a:off x="508400" y="1131052"/>
            <a:ext cx="3510707" cy="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146050" indent="0">
              <a:buNone/>
            </a:pPr>
            <a:r>
              <a:rPr lang="en-US" sz="2000" b="1" dirty="0" err="1"/>
              <a:t>Kiểm</a:t>
            </a:r>
            <a:r>
              <a:rPr lang="en-US" sz="2000" b="1" dirty="0"/>
              <a:t> </a:t>
            </a:r>
            <a:r>
              <a:rPr lang="en-US" sz="2000" b="1" dirty="0" err="1"/>
              <a:t>tra</a:t>
            </a:r>
            <a:r>
              <a:rPr lang="en-US" sz="2000" b="1" dirty="0"/>
              <a:t> </a:t>
            </a:r>
            <a:r>
              <a:rPr lang="en-US" sz="2000" b="1" dirty="0" err="1"/>
              <a:t>với</a:t>
            </a:r>
            <a:r>
              <a:rPr lang="en-US" sz="2000" b="1" dirty="0"/>
              <a:t> command line</a:t>
            </a:r>
            <a:endParaRPr lang="vi-VN" sz="2000" dirty="0"/>
          </a:p>
        </p:txBody>
      </p:sp>
      <p:sp>
        <p:nvSpPr>
          <p:cNvPr id="2" name="Rectangle 1"/>
          <p:cNvSpPr/>
          <p:nvPr/>
        </p:nvSpPr>
        <p:spPr>
          <a:xfrm>
            <a:off x="4019107" y="1239136"/>
            <a:ext cx="3137397" cy="307777"/>
          </a:xfrm>
          <a:prstGeom prst="rect">
            <a:avLst/>
          </a:prstGeom>
        </p:spPr>
        <p:txBody>
          <a:bodyPr wrap="none">
            <a:spAutoFit/>
          </a:bodyPr>
          <a:lstStyle/>
          <a:p>
            <a:r>
              <a:rPr lang="vi-VN" b="1" dirty="0">
                <a:latin typeface="Times New Roman" panose="02020603050405020304" pitchFamily="18" charset="0"/>
                <a:ea typeface="Calibri" panose="020F0502020204030204" pitchFamily="34" charset="0"/>
              </a:rPr>
              <a:t>Xem số lượng sản phẩm còn trong kho</a:t>
            </a:r>
            <a:endParaRPr lang="vi-VN" dirty="0"/>
          </a:p>
        </p:txBody>
      </p:sp>
      <p:pic>
        <p:nvPicPr>
          <p:cNvPr id="6" name="Picture 5"/>
          <p:cNvPicPr/>
          <p:nvPr/>
        </p:nvPicPr>
        <p:blipFill>
          <a:blip r:embed="rId3"/>
          <a:stretch>
            <a:fillRect/>
          </a:stretch>
        </p:blipFill>
        <p:spPr>
          <a:xfrm>
            <a:off x="1431349" y="1674756"/>
            <a:ext cx="6217004" cy="2805095"/>
          </a:xfrm>
          <a:prstGeom prst="rect">
            <a:avLst/>
          </a:prstGeom>
          <a:noFill/>
          <a:ln>
            <a:noFill/>
          </a:ln>
        </p:spPr>
      </p:pic>
    </p:spTree>
    <p:extLst>
      <p:ext uri="{BB962C8B-B14F-4D97-AF65-F5344CB8AC3E}">
        <p14:creationId xmlns:p14="http://schemas.microsoft.com/office/powerpoint/2010/main" val="4145392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a:latin typeface="Consolas" panose="020B0609020204030204"/>
                <a:ea typeface="Consolas" panose="020B0609020204030204"/>
                <a:cs typeface="Consolas" panose="020B0609020204030204"/>
                <a:sym typeface="Consolas" panose="020B0609020204030204"/>
              </a:rPr>
              <a:t>2</a:t>
            </a:r>
            <a:r>
              <a:rPr lang="en-GB" b="1" dirty="0" smtClean="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Cài</a:t>
            </a:r>
            <a:r>
              <a:rPr lang="en-GB" b="1" dirty="0">
                <a:latin typeface="Consolas" panose="020B0609020204030204"/>
                <a:ea typeface="Consolas" panose="020B0609020204030204"/>
                <a:cs typeface="Consolas" panose="020B0609020204030204"/>
                <a:sym typeface="Consolas" panose="020B0609020204030204"/>
              </a:rPr>
              <a:t> Hive </a:t>
            </a:r>
            <a:r>
              <a:rPr lang="en-GB" b="1" dirty="0" err="1">
                <a:latin typeface="Consolas" panose="020B0609020204030204"/>
                <a:ea typeface="Consolas" panose="020B0609020204030204"/>
                <a:cs typeface="Consolas" panose="020B0609020204030204"/>
                <a:sym typeface="Consolas" panose="020B0609020204030204"/>
              </a:rPr>
              <a:t>trên</a:t>
            </a:r>
            <a:r>
              <a:rPr lang="en-GB" b="1" dirty="0">
                <a:latin typeface="Consolas" panose="020B0609020204030204"/>
                <a:ea typeface="Consolas" panose="020B0609020204030204"/>
                <a:cs typeface="Consolas" panose="020B0609020204030204"/>
                <a:sym typeface="Consolas" panose="020B0609020204030204"/>
              </a:rPr>
              <a:t> AWS </a:t>
            </a:r>
            <a:r>
              <a:rPr lang="en-GB" b="1" dirty="0" err="1">
                <a:latin typeface="Consolas" panose="020B0609020204030204"/>
                <a:ea typeface="Consolas" panose="020B0609020204030204"/>
                <a:cs typeface="Consolas" panose="020B0609020204030204"/>
                <a:sym typeface="Consolas" panose="020B0609020204030204"/>
              </a:rPr>
              <a:t>sử</a:t>
            </a:r>
            <a:r>
              <a:rPr lang="en-GB" b="1" dirty="0">
                <a:latin typeface="Consolas" panose="020B0609020204030204"/>
                <a:ea typeface="Consolas" panose="020B0609020204030204"/>
                <a:cs typeface="Consolas" panose="020B0609020204030204"/>
                <a:sym typeface="Consolas" panose="020B0609020204030204"/>
              </a:rPr>
              <a:t> </a:t>
            </a:r>
            <a:r>
              <a:rPr lang="en-GB" b="1" dirty="0" err="1">
                <a:latin typeface="Consolas" panose="020B0609020204030204"/>
                <a:ea typeface="Consolas" panose="020B0609020204030204"/>
                <a:cs typeface="Consolas" panose="020B0609020204030204"/>
                <a:sym typeface="Consolas" panose="020B0609020204030204"/>
              </a:rPr>
              <a:t>dụng</a:t>
            </a:r>
            <a:r>
              <a:rPr lang="en-GB" b="1" dirty="0">
                <a:latin typeface="Consolas" panose="020B0609020204030204"/>
                <a:ea typeface="Consolas" panose="020B0609020204030204"/>
                <a:cs typeface="Consolas" panose="020B0609020204030204"/>
                <a:sym typeface="Consolas" panose="020B0609020204030204"/>
              </a:rPr>
              <a:t> EMR</a:t>
            </a:r>
            <a:endParaRPr b="1" dirty="0">
              <a:latin typeface="Consolas" panose="020B0609020204030204"/>
              <a:ea typeface="Consolas" panose="020B0609020204030204"/>
              <a:cs typeface="Consolas" panose="020B0609020204030204"/>
              <a:sym typeface="Consolas" panose="020B0609020204030204"/>
            </a:endParaRPr>
          </a:p>
        </p:txBody>
      </p:sp>
      <p:sp>
        <p:nvSpPr>
          <p:cNvPr id="3" name="Rectangle 2"/>
          <p:cNvSpPr/>
          <p:nvPr/>
        </p:nvSpPr>
        <p:spPr>
          <a:xfrm>
            <a:off x="598967" y="1131777"/>
            <a:ext cx="4572000" cy="523220"/>
          </a:xfrm>
          <a:prstGeom prst="rect">
            <a:avLst/>
          </a:prstGeom>
        </p:spPr>
        <p:txBody>
          <a:bodyPr>
            <a:spAutoFit/>
          </a:bodyPr>
          <a:lstStyle/>
          <a:p>
            <a:r>
              <a:rPr lang="en-US" dirty="0" err="1">
                <a:latin typeface="Times New Roman" panose="02020603050405020304" pitchFamily="18" charset="0"/>
                <a:ea typeface="Times New Roman" panose="02020603050405020304" pitchFamily="18" charset="0"/>
              </a:rPr>
              <a:t>Hình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dưới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đây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rPr>
              <a:t>thấy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câu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truy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đang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thực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thúc</a:t>
            </a:r>
            <a:endParaRPr lang="vi-VN" dirty="0"/>
          </a:p>
        </p:txBody>
      </p:sp>
      <p:pic>
        <p:nvPicPr>
          <p:cNvPr id="9" name="Picture 8"/>
          <p:cNvPicPr/>
          <p:nvPr/>
        </p:nvPicPr>
        <p:blipFill>
          <a:blip r:embed="rId3"/>
          <a:stretch>
            <a:fillRect/>
          </a:stretch>
        </p:blipFill>
        <p:spPr>
          <a:xfrm>
            <a:off x="1912405" y="1575494"/>
            <a:ext cx="5942965" cy="2871470"/>
          </a:xfrm>
          <a:prstGeom prst="rect">
            <a:avLst/>
          </a:prstGeom>
          <a:noFill/>
          <a:ln>
            <a:noFill/>
          </a:ln>
        </p:spPr>
      </p:pic>
    </p:spTree>
    <p:extLst>
      <p:ext uri="{BB962C8B-B14F-4D97-AF65-F5344CB8AC3E}">
        <p14:creationId xmlns:p14="http://schemas.microsoft.com/office/powerpoint/2010/main" val="3294639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3. KẾT LUẬN</a:t>
            </a:r>
            <a:endParaRPr b="1" dirty="0">
              <a:latin typeface="Consolas" panose="020B0609020204030204"/>
              <a:ea typeface="Consolas" panose="020B0609020204030204"/>
              <a:cs typeface="Consolas" panose="020B0609020204030204"/>
              <a:sym typeface="Consolas" panose="020B0609020204030204"/>
            </a:endParaRPr>
          </a:p>
        </p:txBody>
      </p:sp>
      <p:sp>
        <p:nvSpPr>
          <p:cNvPr id="3" name="Rectangle 2"/>
          <p:cNvSpPr/>
          <p:nvPr/>
        </p:nvSpPr>
        <p:spPr>
          <a:xfrm>
            <a:off x="622089" y="1990653"/>
            <a:ext cx="3354488" cy="2893100"/>
          </a:xfrm>
          <a:prstGeom prst="rect">
            <a:avLst/>
          </a:prstGeom>
        </p:spPr>
        <p:txBody>
          <a:bodyPr wrap="square">
            <a:spAutoFit/>
          </a:bodyPr>
          <a:lstStyle/>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các kiến thức cũng như những vấn đề liên quan trọng về Apache Hive, truy vấn với HQL và áp dụng kiến thức để thiết kế và xây dựng một Data warehouse. Biết được cách Hive hoạt đông trên Hadoop, luồng dữ liệu của Hive, đặc trưng, kiến trúc, cách tổ chức dữ liệu trong Hive.</a:t>
            </a:r>
          </a:p>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quy trình xử lý Big Data, thiết kế và xây dựng các bảng fact, các dimension, thực hiện tích hợp dữ liệu bằng ETL, HQL để tạo truy vấn phân tích dữ liệu từ những câu truy vấn.</a:t>
            </a:r>
          </a:p>
        </p:txBody>
      </p:sp>
      <p:sp>
        <p:nvSpPr>
          <p:cNvPr id="4" name="Rectangle 3"/>
          <p:cNvSpPr/>
          <p:nvPr/>
        </p:nvSpPr>
        <p:spPr>
          <a:xfrm>
            <a:off x="565976" y="1552729"/>
            <a:ext cx="2052165" cy="307777"/>
          </a:xfrm>
          <a:prstGeom prst="rect">
            <a:avLst/>
          </a:prstGeom>
        </p:spPr>
        <p:txBody>
          <a:bodyPr wrap="none">
            <a:spAutoFit/>
          </a:bodyPr>
          <a:lstStyle/>
          <a:p>
            <a:r>
              <a:rPr lang="en-US" b="1" dirty="0" err="1" smtClean="0">
                <a:latin typeface="Times New Roman" panose="02020603050405020304" pitchFamily="18" charset="0"/>
                <a:ea typeface="Calibri" panose="020F0502020204030204" pitchFamily="34" charset="0"/>
              </a:rPr>
              <a:t>Kiến</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thức</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tìm</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hiểu</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được</a:t>
            </a:r>
            <a:endParaRPr lang="vi-VN" dirty="0"/>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51873" y="1874309"/>
            <a:ext cx="3989615"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database,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bảng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trong</a:t>
            </a:r>
            <a:r>
              <a:rPr lang="en-US" dirty="0" smtClean="0">
                <a:latin typeface="Times New Roman" panose="02020603050405020304" pitchFamily="18" charset="0"/>
                <a:ea typeface="等线 Light"/>
                <a:cs typeface="Times New Roman" panose="02020603050405020304" pitchFamily="18" charset="0"/>
              </a:rPr>
              <a:t> database.</a:t>
            </a:r>
            <a:endParaRPr lang="vi-VN" sz="1200" dirty="0" smtClean="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Thực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hiện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và</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tiến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hành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phân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tích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từ</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đó</a:t>
            </a:r>
            <a:r>
              <a:rPr lang="en-US" dirty="0" smtClean="0">
                <a:latin typeface="Times New Roman" panose="02020603050405020304" pitchFamily="18" charset="0"/>
                <a:ea typeface="等线 Light"/>
                <a:cs typeface="Times New Roman" panose="02020603050405020304" pitchFamily="18" charset="0"/>
              </a:rPr>
              <a:t>.</a:t>
            </a:r>
            <a:endParaRPr lang="vi-VN" sz="1200" dirty="0" smtClean="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Hive </a:t>
            </a:r>
            <a:r>
              <a:rPr lang="en-US" dirty="0" err="1" smtClean="0">
                <a:latin typeface="Times New Roman" panose="02020603050405020304" pitchFamily="18" charset="0"/>
                <a:ea typeface="等线 Light"/>
                <a:cs typeface="Times New Roman" panose="02020603050405020304" pitchFamily="18" charset="0"/>
              </a:rPr>
              <a:t>trên</a:t>
            </a:r>
            <a:r>
              <a:rPr lang="en-US" dirty="0" smtClean="0">
                <a:latin typeface="Times New Roman" panose="02020603050405020304" pitchFamily="18" charset="0"/>
                <a:ea typeface="等线 Light"/>
                <a:cs typeface="Times New Roman" panose="02020603050405020304" pitchFamily="18" charset="0"/>
              </a:rPr>
              <a:t> HUE </a:t>
            </a:r>
            <a:r>
              <a:rPr lang="en-US" dirty="0" err="1" smtClean="0">
                <a:latin typeface="Times New Roman" panose="02020603050405020304" pitchFamily="18" charset="0"/>
                <a:ea typeface="等线 Light"/>
                <a:cs typeface="Times New Roman" panose="02020603050405020304" pitchFamily="18" charset="0"/>
              </a:rPr>
              <a:t>sử</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dụng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dịch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vụ</a:t>
            </a:r>
            <a:r>
              <a:rPr lang="en-US" dirty="0" smtClean="0">
                <a:latin typeface="Times New Roman" panose="02020603050405020304" pitchFamily="18" charset="0"/>
                <a:ea typeface="等线 Light"/>
                <a:cs typeface="Times New Roman" panose="02020603050405020304" pitchFamily="18" charset="0"/>
              </a:rPr>
              <a:t> EMR </a:t>
            </a:r>
            <a:r>
              <a:rPr lang="en-US" dirty="0" err="1" smtClean="0">
                <a:latin typeface="Times New Roman" panose="02020603050405020304" pitchFamily="18" charset="0"/>
                <a:ea typeface="等线 Light"/>
                <a:cs typeface="Times New Roman" panose="02020603050405020304" pitchFamily="18" charset="0"/>
              </a:rPr>
              <a:t>của</a:t>
            </a:r>
            <a:r>
              <a:rPr lang="en-US" dirty="0" smtClean="0">
                <a:latin typeface="Times New Roman" panose="02020603050405020304" pitchFamily="18" charset="0"/>
                <a:ea typeface="等线 Light"/>
                <a:cs typeface="Times New Roman" panose="02020603050405020304" pitchFamily="18" charset="0"/>
              </a:rPr>
              <a:t> AWS</a:t>
            </a:r>
            <a:endParaRPr lang="vi-V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le 12"/>
          <p:cNvSpPr/>
          <p:nvPr/>
        </p:nvSpPr>
        <p:spPr>
          <a:xfrm>
            <a:off x="4657060" y="1566533"/>
            <a:ext cx="2241319"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Chương</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trình</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đã</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làm</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được</a:t>
            </a:r>
            <a:endParaRPr lang="vi-VN" dirty="0"/>
          </a:p>
        </p:txBody>
      </p:sp>
      <p:sp>
        <p:nvSpPr>
          <p:cNvPr id="14" name="Rectangle 13"/>
          <p:cNvSpPr/>
          <p:nvPr/>
        </p:nvSpPr>
        <p:spPr>
          <a:xfrm>
            <a:off x="565976" y="1011508"/>
            <a:ext cx="1922321" cy="422167"/>
          </a:xfrm>
          <a:prstGeom prst="rect">
            <a:avLst/>
          </a:prstGeom>
        </p:spPr>
        <p:txBody>
          <a:bodyPr wrap="none">
            <a:spAutoFit/>
          </a:bodyPr>
          <a:lstStyle/>
          <a:p>
            <a:pPr lvl="0">
              <a:lnSpc>
                <a:spcPct val="150000"/>
              </a:lnSpc>
              <a:spcBef>
                <a:spcPts val="200"/>
              </a:spcBef>
              <a:spcAft>
                <a:spcPts val="1300"/>
              </a:spcAft>
              <a:tabLst>
                <a:tab pos="228600" algn="l"/>
              </a:tabLst>
            </a:pPr>
            <a:r>
              <a:rPr lang="en-US" sz="1600" b="1" dirty="0" smtClean="0">
                <a:solidFill>
                  <a:schemeClr val="bg2"/>
                </a:solidFill>
                <a:latin typeface="Times New Roman" panose="02020603050405020304" pitchFamily="18" charset="0"/>
                <a:ea typeface="等线 Light"/>
                <a:cs typeface="Times New Roman" panose="02020603050405020304" pitchFamily="18" charset="0"/>
              </a:rPr>
              <a:t>1. </a:t>
            </a:r>
            <a:r>
              <a:rPr lang="en-US" sz="1600" b="1" dirty="0" err="1" smtClean="0">
                <a:solidFill>
                  <a:schemeClr val="bg2"/>
                </a:solidFill>
                <a:latin typeface="Times New Roman" panose="02020603050405020304" pitchFamily="18" charset="0"/>
                <a:ea typeface="等线 Light"/>
                <a:cs typeface="Times New Roman" panose="02020603050405020304" pitchFamily="18" charset="0"/>
              </a:rPr>
              <a:t>Kết</a:t>
            </a:r>
            <a:r>
              <a:rPr lang="en-US" sz="1600" b="1" dirty="0" smtClean="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quả</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đạt</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được</a:t>
            </a:r>
            <a:endParaRPr lang="vi-VN" b="1" dirty="0">
              <a:solidFill>
                <a:schemeClr val="bg2"/>
              </a:solidFill>
              <a:effectLst/>
              <a:latin typeface="Calibri Light" panose="020F0302020204030204" pitchFamily="34" charset="0"/>
              <a:ea typeface="等线 Light"/>
              <a:cs typeface="Times New Roman" panose="02020603050405020304" pitchFamily="18" charset="0"/>
            </a:endParaRPr>
          </a:p>
        </p:txBody>
      </p:sp>
    </p:spTree>
    <p:extLst>
      <p:ext uri="{BB962C8B-B14F-4D97-AF65-F5344CB8AC3E}">
        <p14:creationId xmlns:p14="http://schemas.microsoft.com/office/powerpoint/2010/main" val="38318090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3. KẾT LUẬN</a:t>
            </a:r>
            <a:endParaRPr b="1" dirty="0">
              <a:latin typeface="Consolas" panose="020B0609020204030204"/>
              <a:ea typeface="Consolas" panose="020B0609020204030204"/>
              <a:cs typeface="Consolas" panose="020B0609020204030204"/>
              <a:sym typeface="Consolas" panose="020B0609020204030204"/>
            </a:endParaRPr>
          </a:p>
        </p:txBody>
      </p:sp>
      <p:sp>
        <p:nvSpPr>
          <p:cNvPr id="3" name="Rectangle 2"/>
          <p:cNvSpPr/>
          <p:nvPr/>
        </p:nvSpPr>
        <p:spPr>
          <a:xfrm>
            <a:off x="622089" y="1990653"/>
            <a:ext cx="3354488" cy="2893100"/>
          </a:xfrm>
          <a:prstGeom prst="rect">
            <a:avLst/>
          </a:prstGeom>
        </p:spPr>
        <p:txBody>
          <a:bodyPr wrap="square">
            <a:spAutoFit/>
          </a:bodyPr>
          <a:lstStyle/>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các kiến thức cũng như những vấn đề liên quan trọng về Apache Hive, truy vấn với HQL và áp dụng kiến thức để thiết kế và xây dựng một Data warehouse. Biết được cách Hive hoạt đông trên Hadoop, luồng dữ liệu của Hive, đặc trưng, kiến trúc, cách tổ chức dữ liệu trong Hive.</a:t>
            </a:r>
          </a:p>
          <a:p>
            <a:pPr algn="just"/>
            <a:r>
              <a:rPr lang="vi-VN" dirty="0" smtClean="0">
                <a:solidFill>
                  <a:schemeClr val="bg2"/>
                </a:solidFill>
                <a:latin typeface="Times New Roman" panose="02020603050405020304" pitchFamily="18" charset="0"/>
                <a:ea typeface="等线 Light"/>
                <a:cs typeface="Times New Roman" panose="02020603050405020304" pitchFamily="18" charset="0"/>
              </a:rPr>
              <a:t>- Nắm </a:t>
            </a:r>
            <a:r>
              <a:rPr lang="vi-VN" dirty="0">
                <a:solidFill>
                  <a:schemeClr val="bg2"/>
                </a:solidFill>
                <a:latin typeface="Times New Roman" panose="02020603050405020304" pitchFamily="18" charset="0"/>
                <a:ea typeface="等线 Light"/>
                <a:cs typeface="Times New Roman" panose="02020603050405020304" pitchFamily="18" charset="0"/>
              </a:rPr>
              <a:t>bắt được quy trình xử lý Big Data, thiết kế và xây dựng các bảng fact, các dimension, thực hiện tích hợp dữ liệu bằng ETL, HQL để tạo truy vấn phân tích dữ liệu từ những câu truy vấn.</a:t>
            </a:r>
          </a:p>
        </p:txBody>
      </p:sp>
      <p:sp>
        <p:nvSpPr>
          <p:cNvPr id="4" name="Rectangle 3"/>
          <p:cNvSpPr/>
          <p:nvPr/>
        </p:nvSpPr>
        <p:spPr>
          <a:xfrm>
            <a:off x="565976" y="1552729"/>
            <a:ext cx="2052165" cy="307777"/>
          </a:xfrm>
          <a:prstGeom prst="rect">
            <a:avLst/>
          </a:prstGeom>
        </p:spPr>
        <p:txBody>
          <a:bodyPr wrap="none">
            <a:spAutoFit/>
          </a:bodyPr>
          <a:lstStyle/>
          <a:p>
            <a:r>
              <a:rPr lang="en-US" b="1" dirty="0" err="1" smtClean="0">
                <a:latin typeface="Times New Roman" panose="02020603050405020304" pitchFamily="18" charset="0"/>
                <a:ea typeface="Calibri" panose="020F0502020204030204" pitchFamily="34" charset="0"/>
              </a:rPr>
              <a:t>Kiến</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thức</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tìm</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hiểu</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được</a:t>
            </a:r>
            <a:endParaRPr lang="vi-VN" dirty="0"/>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51873" y="1874309"/>
            <a:ext cx="3989615"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database, </a:t>
            </a:r>
            <a:r>
              <a:rPr lang="en-US" dirty="0" err="1" smtClean="0">
                <a:latin typeface="Times New Roman" panose="02020603050405020304" pitchFamily="18" charset="0"/>
                <a:ea typeface="等线 Light"/>
                <a:cs typeface="Times New Roman" panose="02020603050405020304" pitchFamily="18" charset="0"/>
              </a:rPr>
              <a:t>quản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lý</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bảng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trong</a:t>
            </a:r>
            <a:r>
              <a:rPr lang="en-US" dirty="0" smtClean="0">
                <a:latin typeface="Times New Roman" panose="02020603050405020304" pitchFamily="18" charset="0"/>
                <a:ea typeface="等线 Light"/>
                <a:cs typeface="Times New Roman" panose="02020603050405020304" pitchFamily="18" charset="0"/>
              </a:rPr>
              <a:t> database.</a:t>
            </a:r>
            <a:endParaRPr lang="vi-VN" sz="1200" dirty="0" smtClean="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Thực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hiện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và</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tiến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hành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phân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tích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từ</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các</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câu</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lệnh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đó</a:t>
            </a:r>
            <a:r>
              <a:rPr lang="en-US" dirty="0" smtClean="0">
                <a:latin typeface="Times New Roman" panose="02020603050405020304" pitchFamily="18" charset="0"/>
                <a:ea typeface="等线 Light"/>
                <a:cs typeface="Times New Roman" panose="02020603050405020304" pitchFamily="18" charset="0"/>
              </a:rPr>
              <a:t>.</a:t>
            </a:r>
            <a:endParaRPr lang="vi-VN" sz="1200" dirty="0" smtClean="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Truy</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vấn</a:t>
            </a:r>
            <a:r>
              <a:rPr lang="en-US" dirty="0" smtClean="0">
                <a:latin typeface="Times New Roman" panose="02020603050405020304" pitchFamily="18" charset="0"/>
                <a:ea typeface="等线 Light"/>
                <a:cs typeface="Times New Roman" panose="02020603050405020304" pitchFamily="18" charset="0"/>
              </a:rPr>
              <a:t> Hive </a:t>
            </a:r>
            <a:r>
              <a:rPr lang="en-US" dirty="0" err="1" smtClean="0">
                <a:latin typeface="Times New Roman" panose="02020603050405020304" pitchFamily="18" charset="0"/>
                <a:ea typeface="等线 Light"/>
                <a:cs typeface="Times New Roman" panose="02020603050405020304" pitchFamily="18" charset="0"/>
              </a:rPr>
              <a:t>trên</a:t>
            </a:r>
            <a:r>
              <a:rPr lang="en-US" dirty="0" smtClean="0">
                <a:latin typeface="Times New Roman" panose="02020603050405020304" pitchFamily="18" charset="0"/>
                <a:ea typeface="等线 Light"/>
                <a:cs typeface="Times New Roman" panose="02020603050405020304" pitchFamily="18" charset="0"/>
              </a:rPr>
              <a:t> HUE </a:t>
            </a:r>
            <a:r>
              <a:rPr lang="en-US" dirty="0" err="1" smtClean="0">
                <a:latin typeface="Times New Roman" panose="02020603050405020304" pitchFamily="18" charset="0"/>
                <a:ea typeface="等线 Light"/>
                <a:cs typeface="Times New Roman" panose="02020603050405020304" pitchFamily="18" charset="0"/>
              </a:rPr>
              <a:t>sử</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dụng</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dịch</a:t>
            </a: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vụ</a:t>
            </a:r>
            <a:r>
              <a:rPr lang="en-US" dirty="0" smtClean="0">
                <a:latin typeface="Times New Roman" panose="02020603050405020304" pitchFamily="18" charset="0"/>
                <a:ea typeface="等线 Light"/>
                <a:cs typeface="Times New Roman" panose="02020603050405020304" pitchFamily="18" charset="0"/>
              </a:rPr>
              <a:t> EMR </a:t>
            </a:r>
            <a:r>
              <a:rPr lang="en-US" dirty="0" err="1" smtClean="0">
                <a:latin typeface="Times New Roman" panose="02020603050405020304" pitchFamily="18" charset="0"/>
                <a:ea typeface="等线 Light"/>
                <a:cs typeface="Times New Roman" panose="02020603050405020304" pitchFamily="18" charset="0"/>
              </a:rPr>
              <a:t>của</a:t>
            </a:r>
            <a:r>
              <a:rPr lang="en-US" dirty="0" smtClean="0">
                <a:latin typeface="Times New Roman" panose="02020603050405020304" pitchFamily="18" charset="0"/>
                <a:ea typeface="等线 Light"/>
                <a:cs typeface="Times New Roman" panose="02020603050405020304" pitchFamily="18" charset="0"/>
              </a:rPr>
              <a:t> AWS</a:t>
            </a:r>
            <a:endParaRPr lang="vi-V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le 12"/>
          <p:cNvSpPr/>
          <p:nvPr/>
        </p:nvSpPr>
        <p:spPr>
          <a:xfrm>
            <a:off x="4657060" y="1566533"/>
            <a:ext cx="2241319"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Chương</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trình</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đã</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làm</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được</a:t>
            </a:r>
            <a:endParaRPr lang="vi-VN" dirty="0"/>
          </a:p>
        </p:txBody>
      </p:sp>
      <p:sp>
        <p:nvSpPr>
          <p:cNvPr id="14" name="Rectangle 13"/>
          <p:cNvSpPr/>
          <p:nvPr/>
        </p:nvSpPr>
        <p:spPr>
          <a:xfrm>
            <a:off x="565976" y="1011508"/>
            <a:ext cx="1922321" cy="422167"/>
          </a:xfrm>
          <a:prstGeom prst="rect">
            <a:avLst/>
          </a:prstGeom>
        </p:spPr>
        <p:txBody>
          <a:bodyPr wrap="none">
            <a:spAutoFit/>
          </a:bodyPr>
          <a:lstStyle/>
          <a:p>
            <a:pPr lvl="0">
              <a:lnSpc>
                <a:spcPct val="150000"/>
              </a:lnSpc>
              <a:spcBef>
                <a:spcPts val="200"/>
              </a:spcBef>
              <a:spcAft>
                <a:spcPts val="1300"/>
              </a:spcAft>
              <a:tabLst>
                <a:tab pos="228600" algn="l"/>
              </a:tabLst>
            </a:pPr>
            <a:r>
              <a:rPr lang="en-US" sz="1600" b="1" dirty="0" smtClean="0">
                <a:solidFill>
                  <a:schemeClr val="bg2"/>
                </a:solidFill>
                <a:latin typeface="Times New Roman" panose="02020603050405020304" pitchFamily="18" charset="0"/>
                <a:ea typeface="等线 Light"/>
                <a:cs typeface="Times New Roman" panose="02020603050405020304" pitchFamily="18" charset="0"/>
              </a:rPr>
              <a:t>1. </a:t>
            </a:r>
            <a:r>
              <a:rPr lang="en-US" sz="1600" b="1" dirty="0" err="1" smtClean="0">
                <a:solidFill>
                  <a:schemeClr val="bg2"/>
                </a:solidFill>
                <a:latin typeface="Times New Roman" panose="02020603050405020304" pitchFamily="18" charset="0"/>
                <a:ea typeface="等线 Light"/>
                <a:cs typeface="Times New Roman" panose="02020603050405020304" pitchFamily="18" charset="0"/>
              </a:rPr>
              <a:t>Kết</a:t>
            </a:r>
            <a:r>
              <a:rPr lang="en-US" sz="1600" b="1" dirty="0" smtClean="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quả</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đạt</a:t>
            </a:r>
            <a:r>
              <a:rPr lang="en-US" sz="1600" b="1" dirty="0">
                <a:solidFill>
                  <a:schemeClr val="bg2"/>
                </a:solidFill>
                <a:latin typeface="Times New Roman" panose="02020603050405020304" pitchFamily="18" charset="0"/>
                <a:ea typeface="等线 Light"/>
                <a:cs typeface="Times New Roman" panose="02020603050405020304" pitchFamily="18" charset="0"/>
              </a:rPr>
              <a:t> </a:t>
            </a:r>
            <a:r>
              <a:rPr lang="en-US" sz="1600" b="1" dirty="0" err="1">
                <a:solidFill>
                  <a:schemeClr val="bg2"/>
                </a:solidFill>
                <a:latin typeface="Times New Roman" panose="02020603050405020304" pitchFamily="18" charset="0"/>
                <a:ea typeface="等线 Light"/>
                <a:cs typeface="Times New Roman" panose="02020603050405020304" pitchFamily="18" charset="0"/>
              </a:rPr>
              <a:t>được</a:t>
            </a:r>
            <a:endParaRPr lang="vi-VN" b="1" dirty="0">
              <a:solidFill>
                <a:schemeClr val="bg2"/>
              </a:solidFill>
              <a:effectLst/>
              <a:latin typeface="Calibri Light" panose="020F0302020204030204" pitchFamily="34" charset="0"/>
              <a:ea typeface="等线 Light"/>
              <a:cs typeface="Times New Roman" panose="02020603050405020304" pitchFamily="18" charset="0"/>
            </a:endParaRPr>
          </a:p>
        </p:txBody>
      </p:sp>
    </p:spTree>
    <p:extLst>
      <p:ext uri="{BB962C8B-B14F-4D97-AF65-F5344CB8AC3E}">
        <p14:creationId xmlns:p14="http://schemas.microsoft.com/office/powerpoint/2010/main" val="3099666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Hive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ra đời để làm </a:t>
            </a: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gì?</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grpSp>
        <p:nvGrpSpPr>
          <p:cNvPr id="13" name="Group 12"/>
          <p:cNvGrpSpPr/>
          <p:nvPr/>
        </p:nvGrpSpPr>
        <p:grpSpPr>
          <a:xfrm>
            <a:off x="508400" y="1661623"/>
            <a:ext cx="4070688" cy="2729904"/>
            <a:chOff x="508400" y="1661623"/>
            <a:chExt cx="4070688" cy="2729904"/>
          </a:xfrm>
        </p:grpSpPr>
        <p:sp>
          <p:nvSpPr>
            <p:cNvPr id="2" name="Rectangle 1"/>
            <p:cNvSpPr/>
            <p:nvPr/>
          </p:nvSpPr>
          <p:spPr>
            <a:xfrm>
              <a:off x="508400" y="1661623"/>
              <a:ext cx="4070688" cy="52322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Hive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dự</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án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phần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mềm</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cung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cấp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tích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endParaRPr lang="vi-VN" dirty="0">
                <a:latin typeface="Times New Roman" panose="02020603050405020304" pitchFamily="18" charset="0"/>
                <a:cs typeface="Times New Roman" panose="02020603050405020304" pitchFamily="18" charset="0"/>
              </a:endParaRPr>
            </a:p>
          </p:txBody>
        </p:sp>
        <p:sp>
          <p:nvSpPr>
            <p:cNvPr id="3" name="Rectangle 2"/>
            <p:cNvSpPr/>
            <p:nvPr/>
          </p:nvSpPr>
          <p:spPr>
            <a:xfrm>
              <a:off x="508400" y="2260522"/>
              <a:ext cx="4070688" cy="523220"/>
            </a:xfrm>
            <a:prstGeom prst="rect">
              <a:avLst/>
            </a:prstGeom>
          </p:spPr>
          <p:txBody>
            <a:bodyPr wrap="square">
              <a:spAutoFit/>
            </a:bodyPr>
            <a:lstStyle/>
            <a:p>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Nó</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cú</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ngôn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ngữ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cấu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trúc</a:t>
              </a:r>
              <a:r>
                <a:rPr lang="en-US" dirty="0">
                  <a:latin typeface="Times New Roman" panose="02020603050405020304" pitchFamily="18" charset="0"/>
                  <a:ea typeface="Times New Roman" panose="02020603050405020304" pitchFamily="18" charset="0"/>
                  <a:cs typeface="Times New Roman" panose="02020603050405020304" pitchFamily="18" charset="0"/>
                </a:rPr>
                <a:t> (SQL). </a:t>
              </a:r>
              <a:endParaRPr lang="vi-VN" dirty="0">
                <a:latin typeface="Times New Roman" panose="02020603050405020304" pitchFamily="18" charset="0"/>
                <a:cs typeface="Times New Roman" panose="02020603050405020304" pitchFamily="18" charset="0"/>
              </a:endParaRPr>
            </a:p>
          </p:txBody>
        </p:sp>
        <p:sp>
          <p:nvSpPr>
            <p:cNvPr id="4" name="Rectangle 3"/>
            <p:cNvSpPr/>
            <p:nvPr/>
          </p:nvSpPr>
          <p:spPr>
            <a:xfrm>
              <a:off x="508400" y="2859421"/>
              <a:ext cx="4070688" cy="738664"/>
            </a:xfrm>
            <a:prstGeom prst="rect">
              <a:avLst/>
            </a:prstGeom>
          </p:spPr>
          <p:txBody>
            <a:bodyPr wrap="square">
              <a:spAutoFit/>
            </a:bodyPr>
            <a:lstStyle/>
            <a:p>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Nó</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vụ</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lưu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đóng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gói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vấn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đặc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biệt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tích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tập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khổng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lồ</a:t>
              </a:r>
              <a:endParaRPr lang="vi-VN" dirty="0">
                <a:latin typeface="Times New Roman" panose="02020603050405020304" pitchFamily="18" charset="0"/>
                <a:cs typeface="Times New Roman" panose="02020603050405020304" pitchFamily="18" charset="0"/>
              </a:endParaRPr>
            </a:p>
          </p:txBody>
        </p:sp>
        <p:sp>
          <p:nvSpPr>
            <p:cNvPr id="6" name="Rectangle 5"/>
            <p:cNvSpPr/>
            <p:nvPr/>
          </p:nvSpPr>
          <p:spPr>
            <a:xfrm>
              <a:off x="508400" y="3652863"/>
              <a:ext cx="4070688" cy="738664"/>
            </a:xfrm>
            <a:prstGeom prst="rect">
              <a:avLst/>
            </a:prstGeom>
          </p:spPr>
          <p:txBody>
            <a:bodyPr wrap="squar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thiết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kế</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nâng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cao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khả</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mở</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rộng</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hiệu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suất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khả</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chịu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lỗi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lỏng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lẻo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định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dạng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nó</a:t>
              </a:r>
              <a:endParaRPr lang="vi-VN" dirty="0">
                <a:latin typeface="Times New Roman" panose="02020603050405020304" pitchFamily="18" charset="0"/>
                <a:cs typeface="Times New Roman" panose="02020603050405020304" pitchFamily="18" charset="0"/>
              </a:endParaRPr>
            </a:p>
          </p:txBody>
        </p:sp>
      </p:grpSp>
      <p:sp>
        <p:nvSpPr>
          <p:cNvPr id="7" name="Rectangle 6"/>
          <p:cNvSpPr/>
          <p:nvPr/>
        </p:nvSpPr>
        <p:spPr>
          <a:xfrm>
            <a:off x="5056142" y="1141587"/>
            <a:ext cx="1824538" cy="340093"/>
          </a:xfrm>
          <a:prstGeom prst="rect">
            <a:avLst/>
          </a:prstGeom>
        </p:spPr>
        <p:txBody>
          <a:bodyPr wrap="none">
            <a:spAutoFit/>
          </a:bodyPr>
          <a:lstStyle/>
          <a:p>
            <a:pPr lvl="0" algn="just">
              <a:lnSpc>
                <a:spcPct val="115000"/>
              </a:lnSpc>
              <a:spcAft>
                <a:spcPts val="600"/>
              </a:spcAft>
            </a:pP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Kiến</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trúc</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Hive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ea typeface="Times New Roman" panose="02020603050405020304" pitchFamily="18" charset="0"/>
                <a:cs typeface="Times New Roman" panose="02020603050405020304" pitchFamily="18" charset="0"/>
              </a:rPr>
              <a:t>gì</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vi-V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4659161" y="1311634"/>
            <a:ext cx="0" cy="31965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02372" y="1661623"/>
            <a:ext cx="3994298" cy="52322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a:t>
            </a:r>
            <a:r>
              <a:rPr lang="en-US" dirty="0" smtClean="0">
                <a:latin typeface="Times New Roman" panose="02020603050405020304" pitchFamily="18" charset="0"/>
                <a:ea typeface="Calibri" panose="020F0502020204030204" pitchFamily="34" charset="0"/>
                <a:cs typeface="Times New Roman" panose="02020603050405020304" pitchFamily="18" charset="0"/>
              </a:rPr>
              <a:t>UI: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Hive</a:t>
            </a:r>
            <a:endParaRPr lang="vi-VN" dirty="0">
              <a:latin typeface="Times New Roman" panose="02020603050405020304" pitchFamily="18" charset="0"/>
              <a:cs typeface="Times New Roman" panose="02020603050405020304" pitchFamily="18" charset="0"/>
            </a:endParaRPr>
          </a:p>
        </p:txBody>
      </p:sp>
      <p:sp>
        <p:nvSpPr>
          <p:cNvPr id="11" name="Rectangle 10"/>
          <p:cNvSpPr/>
          <p:nvPr/>
        </p:nvSpPr>
        <p:spPr>
          <a:xfrm>
            <a:off x="4802372" y="2260522"/>
            <a:ext cx="3994298" cy="738664"/>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Driver: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MapReduce</a:t>
            </a:r>
            <a:r>
              <a:rPr lang="en-US" dirty="0">
                <a:latin typeface="Times New Roman" panose="02020603050405020304" pitchFamily="18" charset="0"/>
                <a:ea typeface="Calibri" panose="020F0502020204030204" pitchFamily="34" charset="0"/>
                <a:cs typeface="Times New Roman" panose="02020603050405020304" pitchFamily="18" charset="0"/>
              </a:rPr>
              <a:t> Jobs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yêu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endParaRPr lang="vi-VN" dirty="0">
              <a:latin typeface="Times New Roman" panose="02020603050405020304" pitchFamily="18" charset="0"/>
              <a:cs typeface="Times New Roman" panose="02020603050405020304" pitchFamily="18" charset="0"/>
            </a:endParaRPr>
          </a:p>
        </p:txBody>
      </p:sp>
      <p:sp>
        <p:nvSpPr>
          <p:cNvPr id="12" name="Rectangle 11"/>
          <p:cNvSpPr/>
          <p:nvPr/>
        </p:nvSpPr>
        <p:spPr>
          <a:xfrm>
            <a:off x="4802372" y="3074865"/>
            <a:ext cx="3994298" cy="738664"/>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Hive </a:t>
            </a:r>
            <a:r>
              <a:rPr lang="en-US" dirty="0" err="1">
                <a:latin typeface="Times New Roman" panose="02020603050405020304" pitchFamily="18" charset="0"/>
                <a:ea typeface="Calibri" panose="020F0502020204030204" pitchFamily="34" charset="0"/>
                <a:cs typeface="Times New Roman" panose="02020603050405020304" pitchFamily="18" charset="0"/>
              </a:rPr>
              <a:t>Metastore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metadata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Hive: table, </a:t>
            </a:r>
            <a:r>
              <a:rPr lang="en-US" dirty="0" err="1">
                <a:latin typeface="Times New Roman" panose="02020603050405020304" pitchFamily="18" charset="0"/>
                <a:ea typeface="Calibri" panose="020F0502020204030204" pitchFamily="34" charset="0"/>
                <a:cs typeface="Times New Roman" panose="02020603050405020304" pitchFamily="18" charset="0"/>
              </a:rPr>
              <a:t>partion</a:t>
            </a:r>
            <a:r>
              <a:rPr lang="en-US" dirty="0">
                <a:latin typeface="Times New Roman" panose="02020603050405020304" pitchFamily="18" charset="0"/>
                <a:ea typeface="Calibri" panose="020F0502020204030204" pitchFamily="34" charset="0"/>
                <a:cs typeface="Times New Roman" panose="02020603050405020304" pitchFamily="18" charset="0"/>
              </a:rPr>
              <a:t>, buckets </a:t>
            </a:r>
            <a:r>
              <a:rPr lang="en-US" dirty="0" err="1">
                <a:latin typeface="Times New Roman" panose="02020603050405020304" pitchFamily="18" charset="0"/>
                <a:ea typeface="Calibri" panose="020F0502020204030204" pitchFamily="34" charset="0"/>
                <a:cs typeface="Times New Roman" panose="02020603050405020304" pitchFamily="18" charset="0"/>
              </a:rPr>
              <a:t>bao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gồm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column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table</a:t>
            </a:r>
            <a:endParaRPr lang="vi-VN" dirty="0">
              <a:latin typeface="Times New Roman" panose="02020603050405020304" pitchFamily="18" charset="0"/>
              <a:cs typeface="Times New Roman" panose="02020603050405020304" pitchFamily="18" charset="0"/>
            </a:endParaRPr>
          </a:p>
        </p:txBody>
      </p:sp>
      <p:pic>
        <p:nvPicPr>
          <p:cNvPr id="15" name="Picture 14" descr="IMG_256"/>
          <p:cNvPicPr/>
          <p:nvPr/>
        </p:nvPicPr>
        <p:blipFill>
          <a:blip r:embed="rId3"/>
          <a:stretch>
            <a:fillRect/>
          </a:stretch>
        </p:blipFill>
        <p:spPr>
          <a:xfrm>
            <a:off x="365190" y="1455422"/>
            <a:ext cx="4180694" cy="2966600"/>
          </a:xfrm>
          <a:prstGeom prst="rect">
            <a:avLst/>
          </a:prstGeom>
          <a:noFill/>
          <a:ln w="9525">
            <a:noFill/>
          </a:ln>
        </p:spPr>
      </p:pic>
    </p:spTree>
    <p:extLst>
      <p:ext uri="{BB962C8B-B14F-4D97-AF65-F5344CB8AC3E}">
        <p14:creationId xmlns:p14="http://schemas.microsoft.com/office/powerpoint/2010/main" val="1342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3. KẾT LUẬN</a:t>
            </a:r>
            <a:endParaRPr b="1" dirty="0">
              <a:latin typeface="Consolas" panose="020B0609020204030204"/>
              <a:ea typeface="Consolas" panose="020B0609020204030204"/>
              <a:cs typeface="Consolas" panose="020B0609020204030204"/>
              <a:sym typeface="Consolas" panose="020B0609020204030204"/>
            </a:endParaRPr>
          </a:p>
        </p:txBody>
      </p:sp>
      <p:cxnSp>
        <p:nvCxnSpPr>
          <p:cNvPr id="6" name="Straight Connector 5"/>
          <p:cNvCxnSpPr>
            <a:stCxn id="151" idx="2"/>
          </p:cNvCxnSpPr>
          <p:nvPr/>
        </p:nvCxnSpPr>
        <p:spPr>
          <a:xfrm>
            <a:off x="4261250" y="1127051"/>
            <a:ext cx="5950" cy="361507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87702" y="1473174"/>
            <a:ext cx="4288465" cy="3477875"/>
          </a:xfrm>
          <a:prstGeom prst="rect">
            <a:avLst/>
          </a:prstGeom>
        </p:spPr>
        <p:txBody>
          <a:bodyPr wrap="square">
            <a:spAutoFit/>
          </a:bodyPr>
          <a:lstStyle/>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Chưa </a:t>
            </a:r>
            <a:r>
              <a:rPr lang="vi-VN" dirty="0">
                <a:latin typeface="Times New Roman" panose="02020603050405020304" pitchFamily="18" charset="0"/>
                <a:ea typeface="等线 Light"/>
                <a:cs typeface="Times New Roman" panose="02020603050405020304" pitchFamily="18" charset="0"/>
              </a:rPr>
              <a:t>cấu hình được Hive Web Interface (HWI) do phiên bản nhóm cài đặt hiện tại quá cao, không hỗ trợ HWI.</a:t>
            </a:r>
          </a:p>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Để </a:t>
            </a:r>
            <a:r>
              <a:rPr lang="vi-VN" dirty="0">
                <a:latin typeface="Times New Roman" panose="02020603050405020304" pitchFamily="18" charset="0"/>
                <a:ea typeface="等线 Light"/>
                <a:cs typeface="Times New Roman" panose="02020603050405020304" pitchFamily="18" charset="0"/>
              </a:rPr>
              <a:t>có thể sử dụng được HWI, cần phải sử dụng phiên bản Hive 2.2.0 trở xuống. Nhưng các phiên bản Hive 2.2.x không hỗ trợ Derby và Ant nên phải cài thêm. Trong quá trình cài đặt HWI, do bị giới hạn về mặt thời gian và con người nên nhóm vẫn chưa cài đặt được.</a:t>
            </a:r>
          </a:p>
          <a:p>
            <a:pPr lvl="0" algn="just">
              <a:lnSpc>
                <a:spcPct val="150000"/>
              </a:lnSpc>
              <a:spcAft>
                <a:spcPts val="600"/>
              </a:spcAft>
            </a:pPr>
            <a:r>
              <a:rPr lang="vi-VN" dirty="0" smtClean="0">
                <a:latin typeface="Times New Roman" panose="02020603050405020304" pitchFamily="18" charset="0"/>
                <a:ea typeface="等线 Light"/>
                <a:cs typeface="Times New Roman" panose="02020603050405020304" pitchFamily="18" charset="0"/>
              </a:rPr>
              <a:t>- Dịch </a:t>
            </a:r>
            <a:r>
              <a:rPr lang="vi-VN" dirty="0">
                <a:latin typeface="Times New Roman" panose="02020603050405020304" pitchFamily="18" charset="0"/>
                <a:ea typeface="等线 Light"/>
                <a:cs typeface="Times New Roman" panose="02020603050405020304" pitchFamily="18" charset="0"/>
              </a:rPr>
              <a:t>vụ EMR bị terminated cụm Hadoop nên làm lại nhiều lần gặp nhiều khó khăn</a:t>
            </a:r>
          </a:p>
        </p:txBody>
      </p:sp>
      <p:sp>
        <p:nvSpPr>
          <p:cNvPr id="14" name="Rectangle 13"/>
          <p:cNvSpPr/>
          <p:nvPr/>
        </p:nvSpPr>
        <p:spPr>
          <a:xfrm>
            <a:off x="565976" y="1011508"/>
            <a:ext cx="1152880" cy="461665"/>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smtClean="0">
                <a:solidFill>
                  <a:schemeClr val="bg2"/>
                </a:solidFill>
                <a:latin typeface="Times New Roman" panose="02020603050405020304" pitchFamily="18" charset="0"/>
                <a:ea typeface="等线 Light"/>
                <a:cs typeface="Times New Roman" panose="02020603050405020304" pitchFamily="18" charset="0"/>
              </a:rPr>
              <a:t>2. Ưu </a:t>
            </a:r>
            <a:r>
              <a:rPr lang="vi-VN" sz="1600" b="1" dirty="0">
                <a:solidFill>
                  <a:schemeClr val="bg2"/>
                </a:solidFill>
                <a:latin typeface="Times New Roman" panose="02020603050405020304" pitchFamily="18" charset="0"/>
                <a:ea typeface="等线 Light"/>
                <a:cs typeface="Times New Roman" panose="02020603050405020304" pitchFamily="18" charset="0"/>
              </a:rPr>
              <a:t>điểm</a:t>
            </a:r>
            <a:endParaRPr lang="vi-VN" b="1" dirty="0">
              <a:solidFill>
                <a:schemeClr val="bg2"/>
              </a:solidFill>
              <a:effectLst/>
              <a:latin typeface="Calibri Light" panose="020F0302020204030204" pitchFamily="34" charset="0"/>
              <a:ea typeface="等线 Light"/>
              <a:cs typeface="Times New Roman" panose="02020603050405020304" pitchFamily="18" charset="0"/>
            </a:endParaRPr>
          </a:p>
        </p:txBody>
      </p:sp>
      <p:sp>
        <p:nvSpPr>
          <p:cNvPr id="2" name="Rectangle 1"/>
          <p:cNvSpPr/>
          <p:nvPr/>
        </p:nvSpPr>
        <p:spPr>
          <a:xfrm>
            <a:off x="379228" y="1473173"/>
            <a:ext cx="3583172" cy="2185214"/>
          </a:xfrm>
          <a:prstGeom prst="rect">
            <a:avLst/>
          </a:prstGeom>
        </p:spPr>
        <p:txBody>
          <a:bodyPr wrap="square">
            <a:spAutoFit/>
          </a:bodyPr>
          <a:lstStyle/>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Hoạt</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động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của</a:t>
            </a:r>
            <a:r>
              <a:rPr lang="en-US" dirty="0">
                <a:latin typeface="Times New Roman" panose="02020603050405020304" pitchFamily="18" charset="0"/>
                <a:ea typeface="等线 Light"/>
                <a:cs typeface="Times New Roman" panose="02020603050405020304" pitchFamily="18" charset="0"/>
              </a:rPr>
              <a:t> Hive </a:t>
            </a:r>
            <a:r>
              <a:rPr lang="en-US" dirty="0" err="1">
                <a:latin typeface="Times New Roman" panose="02020603050405020304" pitchFamily="18" charset="0"/>
                <a:ea typeface="等线 Light"/>
                <a:cs typeface="Times New Roman" panose="02020603050405020304" pitchFamily="18" charset="0"/>
              </a:rPr>
              <a:t>diễn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ra</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một</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cách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trơn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và</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chính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xác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không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xảy</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ra</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tình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trạng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lỗi</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trong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hệ</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thống</a:t>
            </a:r>
            <a:r>
              <a:rPr lang="en-US" dirty="0">
                <a:latin typeface="Times New Roman" panose="02020603050405020304" pitchFamily="18" charset="0"/>
                <a:ea typeface="等线 Light"/>
                <a:cs typeface="Times New Roman" panose="02020603050405020304" pitchFamily="18" charset="0"/>
              </a:rPr>
              <a:t>.</a:t>
            </a:r>
            <a:endParaRPr lang="vi-VN" sz="1200" dirty="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Lưu</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trữ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được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lượng</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dữ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liệu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lớn</a:t>
            </a:r>
            <a:r>
              <a:rPr lang="en-US" dirty="0">
                <a:latin typeface="Times New Roman" panose="02020603050405020304" pitchFamily="18" charset="0"/>
                <a:ea typeface="等线 Light"/>
                <a:cs typeface="Times New Roman" panose="02020603050405020304" pitchFamily="18" charset="0"/>
              </a:rPr>
              <a:t>.</a:t>
            </a:r>
            <a:endParaRPr lang="vi-VN" sz="1200" dirty="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600"/>
              </a:spcAft>
            </a:pPr>
            <a:r>
              <a:rPr lang="en-US" dirty="0" smtClean="0">
                <a:latin typeface="Times New Roman" panose="02020603050405020304" pitchFamily="18" charset="0"/>
                <a:ea typeface="等线 Light"/>
                <a:cs typeface="Times New Roman" panose="02020603050405020304" pitchFamily="18" charset="0"/>
              </a:rPr>
              <a:t>- </a:t>
            </a:r>
            <a:r>
              <a:rPr lang="en-US" dirty="0" err="1" smtClean="0">
                <a:latin typeface="Times New Roman" panose="02020603050405020304" pitchFamily="18" charset="0"/>
                <a:ea typeface="等线 Light"/>
                <a:cs typeface="Times New Roman" panose="02020603050405020304" pitchFamily="18" charset="0"/>
              </a:rPr>
              <a:t>Xử</a:t>
            </a:r>
            <a:r>
              <a:rPr lang="en-US" dirty="0" smtClean="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lý</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thông</a:t>
            </a:r>
            <a:r>
              <a:rPr lang="en-US" dirty="0">
                <a:latin typeface="Times New Roman" panose="02020603050405020304" pitchFamily="18" charset="0"/>
                <a:ea typeface="等线 Light"/>
                <a:cs typeface="Times New Roman" panose="02020603050405020304" pitchFamily="18" charset="0"/>
              </a:rPr>
              <a:t> tin, </a:t>
            </a:r>
            <a:r>
              <a:rPr lang="en-US" dirty="0" err="1">
                <a:latin typeface="Times New Roman" panose="02020603050405020304" pitchFamily="18" charset="0"/>
                <a:ea typeface="等线 Light"/>
                <a:cs typeface="Times New Roman" panose="02020603050405020304" pitchFamily="18" charset="0"/>
              </a:rPr>
              <a:t>truy</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vấn</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dữ</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liệu</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chính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xác</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và</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nhanh</a:t>
            </a:r>
            <a:r>
              <a:rPr lang="en-US" dirty="0">
                <a:latin typeface="Times New Roman" panose="02020603050405020304" pitchFamily="18" charset="0"/>
                <a:ea typeface="等线 Light"/>
                <a:cs typeface="Times New Roman" panose="02020603050405020304" pitchFamily="18" charset="0"/>
              </a:rPr>
              <a:t> </a:t>
            </a:r>
            <a:r>
              <a:rPr lang="en-US" dirty="0" err="1">
                <a:latin typeface="Times New Roman" panose="02020603050405020304" pitchFamily="18" charset="0"/>
                <a:ea typeface="等线 Light"/>
                <a:cs typeface="Times New Roman" panose="02020603050405020304" pitchFamily="18" charset="0"/>
              </a:rPr>
              <a:t>chóng</a:t>
            </a:r>
            <a:r>
              <a:rPr lang="en-US" dirty="0">
                <a:latin typeface="Times New Roman" panose="02020603050405020304" pitchFamily="18" charset="0"/>
                <a:ea typeface="等线 Light"/>
                <a:cs typeface="Times New Roman" panose="02020603050405020304" pitchFamily="18" charset="0"/>
              </a:rPr>
              <a:t>.</a:t>
            </a:r>
            <a:endParaRPr lang="vi-V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9"/>
          <p:cNvSpPr/>
          <p:nvPr/>
        </p:nvSpPr>
        <p:spPr>
          <a:xfrm>
            <a:off x="4534845" y="1011508"/>
            <a:ext cx="1465466" cy="461665"/>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smtClean="0">
                <a:solidFill>
                  <a:schemeClr val="bg2"/>
                </a:solidFill>
                <a:latin typeface="Times New Roman" panose="02020603050405020304" pitchFamily="18" charset="0"/>
                <a:ea typeface="等线 Light"/>
                <a:cs typeface="Times New Roman" panose="02020603050405020304" pitchFamily="18" charset="0"/>
              </a:rPr>
              <a:t>3. Nhược </a:t>
            </a:r>
            <a:r>
              <a:rPr lang="vi-VN" sz="1600" b="1" dirty="0">
                <a:solidFill>
                  <a:schemeClr val="bg2"/>
                </a:solidFill>
                <a:latin typeface="Times New Roman" panose="02020603050405020304" pitchFamily="18" charset="0"/>
                <a:ea typeface="等线 Light"/>
                <a:cs typeface="Times New Roman" panose="02020603050405020304" pitchFamily="18" charset="0"/>
              </a:rPr>
              <a:t>điểm</a:t>
            </a:r>
            <a:endParaRPr lang="vi-VN" b="1" dirty="0">
              <a:solidFill>
                <a:schemeClr val="bg2"/>
              </a:solidFill>
              <a:effectLst/>
              <a:latin typeface="Calibri Light" panose="020F0302020204030204" pitchFamily="34" charset="0"/>
              <a:ea typeface="等线 Light"/>
              <a:cs typeface="Times New Roman" panose="02020603050405020304" pitchFamily="18" charset="0"/>
            </a:endParaRPr>
          </a:p>
        </p:txBody>
      </p:sp>
    </p:spTree>
    <p:extLst>
      <p:ext uri="{BB962C8B-B14F-4D97-AF65-F5344CB8AC3E}">
        <p14:creationId xmlns:p14="http://schemas.microsoft.com/office/powerpoint/2010/main" val="14417558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688626"/>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Consolas" panose="020B0609020204030204"/>
                <a:ea typeface="Consolas" panose="020B0609020204030204"/>
                <a:cs typeface="Consolas" panose="020B0609020204030204"/>
                <a:sym typeface="Consolas" panose="020B0609020204030204"/>
              </a:rPr>
              <a:t>3. KẾT LUẬN</a:t>
            </a:r>
            <a:endParaRPr b="1" dirty="0">
              <a:latin typeface="Consolas" panose="020B0609020204030204"/>
              <a:ea typeface="Consolas" panose="020B0609020204030204"/>
              <a:cs typeface="Consolas" panose="020B0609020204030204"/>
              <a:sym typeface="Consolas" panose="020B0609020204030204"/>
            </a:endParaRPr>
          </a:p>
        </p:txBody>
      </p:sp>
      <p:sp>
        <p:nvSpPr>
          <p:cNvPr id="3" name="Rectangle 2"/>
          <p:cNvSpPr/>
          <p:nvPr/>
        </p:nvSpPr>
        <p:spPr>
          <a:xfrm>
            <a:off x="508400" y="1522820"/>
            <a:ext cx="7983470" cy="2031325"/>
          </a:xfrm>
          <a:prstGeom prst="rect">
            <a:avLst/>
          </a:prstGeom>
        </p:spPr>
        <p:txBody>
          <a:bodyPr wrap="square">
            <a:spAutoFit/>
          </a:bodyPr>
          <a:lstStyle/>
          <a:p>
            <a:pPr lvl="0">
              <a:lnSpc>
                <a:spcPct val="150000"/>
              </a:lnSpc>
            </a:pPr>
            <a:r>
              <a:rPr lang="vi-VN" dirty="0" smtClean="0"/>
              <a:t>- Tiếp </a:t>
            </a:r>
            <a:r>
              <a:rPr lang="vi-VN" dirty="0"/>
              <a:t>tục hoàn thiện các chức năng còn thiếu.</a:t>
            </a:r>
          </a:p>
          <a:p>
            <a:pPr lvl="0">
              <a:lnSpc>
                <a:spcPct val="150000"/>
              </a:lnSpc>
            </a:pPr>
            <a:r>
              <a:rPr lang="vi-VN" dirty="0" smtClean="0"/>
              <a:t>- Xây </a:t>
            </a:r>
            <a:r>
              <a:rPr lang="vi-VN" dirty="0"/>
              <a:t>dựng và quản lý data warehouse lớn hơn.</a:t>
            </a:r>
          </a:p>
          <a:p>
            <a:pPr lvl="0">
              <a:lnSpc>
                <a:spcPct val="150000"/>
              </a:lnSpc>
            </a:pPr>
            <a:r>
              <a:rPr lang="vi-VN" dirty="0" smtClean="0"/>
              <a:t>- Tìm </a:t>
            </a:r>
            <a:r>
              <a:rPr lang="vi-VN" dirty="0"/>
              <a:t>hiểu và cài đặt giao diện HWI ở các phiên bản cũ hơn hoặc liên kết với các giao diện hỗ trợ ngôn ngữ khác.</a:t>
            </a:r>
          </a:p>
          <a:p>
            <a:pPr lvl="0">
              <a:lnSpc>
                <a:spcPct val="150000"/>
              </a:lnSpc>
            </a:pPr>
            <a:r>
              <a:rPr lang="vi-VN" dirty="0" smtClean="0"/>
              <a:t>- Thực </a:t>
            </a:r>
            <a:r>
              <a:rPr lang="vi-VN" dirty="0"/>
              <a:t>hiện thêm nhiều các câu truy vấn.</a:t>
            </a:r>
          </a:p>
          <a:p>
            <a:pPr lvl="0">
              <a:lnSpc>
                <a:spcPct val="150000"/>
              </a:lnSpc>
            </a:pPr>
            <a:r>
              <a:rPr lang="vi-VN" dirty="0" smtClean="0"/>
              <a:t>- Đánh </a:t>
            </a:r>
            <a:r>
              <a:rPr lang="vi-VN" dirty="0"/>
              <a:t>giá chi phí sử dụng trên AWS</a:t>
            </a:r>
          </a:p>
        </p:txBody>
      </p:sp>
      <p:sp>
        <p:nvSpPr>
          <p:cNvPr id="14" name="Rectangle 13"/>
          <p:cNvSpPr/>
          <p:nvPr/>
        </p:nvSpPr>
        <p:spPr>
          <a:xfrm>
            <a:off x="565976" y="1011508"/>
            <a:ext cx="1954381" cy="422167"/>
          </a:xfrm>
          <a:prstGeom prst="rect">
            <a:avLst/>
          </a:prstGeom>
        </p:spPr>
        <p:txBody>
          <a:bodyPr wrap="none">
            <a:spAutoFit/>
          </a:bodyPr>
          <a:lstStyle/>
          <a:p>
            <a:pPr lvl="0">
              <a:lnSpc>
                <a:spcPct val="150000"/>
              </a:lnSpc>
              <a:spcBef>
                <a:spcPts val="200"/>
              </a:spcBef>
              <a:spcAft>
                <a:spcPts val="1300"/>
              </a:spcAft>
              <a:tabLst>
                <a:tab pos="228600" algn="l"/>
              </a:tabLst>
            </a:pPr>
            <a:r>
              <a:rPr lang="vi-VN" sz="1600" b="1" dirty="0">
                <a:solidFill>
                  <a:schemeClr val="bg2"/>
                </a:solidFill>
                <a:latin typeface="Times New Roman" panose="02020603050405020304" pitchFamily="18" charset="0"/>
                <a:ea typeface="等线 Light"/>
                <a:cs typeface="Times New Roman" panose="02020603050405020304" pitchFamily="18" charset="0"/>
              </a:rPr>
              <a:t>4.	Hướng phát triển</a:t>
            </a:r>
            <a:endParaRPr lang="vi-VN" b="1" dirty="0">
              <a:solidFill>
                <a:schemeClr val="bg2"/>
              </a:solidFill>
              <a:effectLst/>
              <a:latin typeface="Calibri Light" panose="020F0302020204030204" pitchFamily="34" charset="0"/>
              <a:ea typeface="等线 Light"/>
              <a:cs typeface="Times New Roman" panose="02020603050405020304" pitchFamily="18" charset="0"/>
            </a:endParaRPr>
          </a:p>
        </p:txBody>
      </p:sp>
    </p:spTree>
    <p:extLst>
      <p:ext uri="{BB962C8B-B14F-4D97-AF65-F5344CB8AC3E}">
        <p14:creationId xmlns:p14="http://schemas.microsoft.com/office/powerpoint/2010/main" val="22244702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gfbb34fbb11_3_330"/>
          <p:cNvPicPr preferRelativeResize="0"/>
          <p:nvPr/>
        </p:nvPicPr>
        <p:blipFill rotWithShape="1">
          <a:blip r:embed="rId3"/>
          <a:srcRect l="9961" t="4495" r="9833" b="6314"/>
          <a:stretch>
            <a:fillRect/>
          </a:stretch>
        </p:blipFill>
        <p:spPr>
          <a:xfrm>
            <a:off x="1851200" y="250687"/>
            <a:ext cx="4979476" cy="4642126"/>
          </a:xfrm>
          <a:prstGeom prst="rect">
            <a:avLst/>
          </a:prstGeom>
          <a:noFill/>
          <a:ln>
            <a:noFill/>
          </a:ln>
        </p:spPr>
      </p:pic>
      <p:sp>
        <p:nvSpPr>
          <p:cNvPr id="382" name="Google Shape;382;gfbb34fbb11_3_330"/>
          <p:cNvSpPr txBox="1">
            <a:spLocks noGrp="1"/>
          </p:cNvSpPr>
          <p:nvPr>
            <p:ph type="title"/>
          </p:nvPr>
        </p:nvSpPr>
        <p:spPr>
          <a:xfrm>
            <a:off x="2943550" y="1652025"/>
            <a:ext cx="2809200" cy="1827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GB" sz="2220" b="1" dirty="0">
                <a:solidFill>
                  <a:srgbClr val="C00000"/>
                </a:solidFill>
                <a:latin typeface="Comfortaa"/>
                <a:ea typeface="Comfortaa"/>
                <a:cs typeface="Comfortaa"/>
                <a:sym typeface="Comfortaa"/>
              </a:rPr>
              <a:t>CẢM ƠN THẦY ĐÃ LẮNG  NGHE PHẦN TRÌNH BÀY CỦA NHÓM </a:t>
            </a:r>
            <a:r>
              <a:rPr lang="vi-VN" sz="2220" b="1" dirty="0">
                <a:solidFill>
                  <a:srgbClr val="C00000"/>
                </a:solidFill>
                <a:latin typeface="Comfortaa"/>
                <a:ea typeface="Comfortaa"/>
                <a:cs typeface="Comfortaa"/>
                <a:sym typeface="Comfortaa"/>
              </a:rPr>
              <a:t>6O</a:t>
            </a:r>
            <a:endParaRPr sz="2220" b="1" dirty="0">
              <a:solidFill>
                <a:schemeClr val="accent2"/>
              </a:solidFill>
              <a:highlight>
                <a:srgbClr val="F8F9FA"/>
              </a:highlight>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9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Mô hình hoạt động của Hive</a:t>
            </a:r>
            <a:endPar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508400" y="1481679"/>
            <a:ext cx="4007551" cy="3026525"/>
          </a:xfrm>
          <a:prstGeom prst="rect">
            <a:avLst/>
          </a:prstGeom>
        </p:spPr>
      </p:pic>
      <p:sp>
        <p:nvSpPr>
          <p:cNvPr id="5" name="Rectangle 4"/>
          <p:cNvSpPr/>
          <p:nvPr/>
        </p:nvSpPr>
        <p:spPr>
          <a:xfrm>
            <a:off x="4812747" y="1134344"/>
            <a:ext cx="4026453" cy="3646639"/>
          </a:xfrm>
          <a:prstGeom prst="rect">
            <a:avLst/>
          </a:prstGeom>
        </p:spPr>
        <p:txBody>
          <a:bodyPr wrap="square">
            <a:spAutoFit/>
          </a:bodyPr>
          <a:lstStyle/>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1.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truy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v</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ấn tới từ User Interface (CLI, Hive Web Interface, ThirftServer)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gửi tới th</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ành</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Driver</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2. Driver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t</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ạo ra mới 1 session cho truy vấn n</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g</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ửi query tới compiler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nhận lấy Execution Plan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3.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Compilter</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từ 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sử dụng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kiểm tra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bi</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ểu thức b</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ên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query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Compiler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4. Plan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sinh ra bởi Compiler</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v</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ề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job (map-reduce)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ể thực 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query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gửi lại tới th</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ành</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thực 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5. Execution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engine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ận y</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êu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ầu thực thi v</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à l</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ấy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metadata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v</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à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yêu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ầu mapreduce thực thi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vi</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ệc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6.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Khi</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output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sinh ra</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ợc ghi d</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ới dạng 1 temporary file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temorary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file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ẽ cung cấp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thiết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stages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c</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ủa plan. Nội dung của c</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temporary file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đư</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ợ</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c execution đ</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ọc trực tiếp từ HDFS</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ph</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ần của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l</a:t>
            </a:r>
            <a:r>
              <a:rPr lang="vi-VN" sz="1050" dirty="0">
                <a:latin typeface="Times New Roman" panose="02020603050405020304" pitchFamily="18" charset="0"/>
                <a:ea typeface="Times New Roman" panose="02020603050405020304" pitchFamily="18" charset="0"/>
                <a:cs typeface="Times New Roman" panose="02020603050405020304" pitchFamily="18" charset="0"/>
              </a:rPr>
              <a:t>ời gọi từ Driver</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tabLst>
                <a:tab pos="685800" algn="l"/>
              </a:tabLst>
            </a:pP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7. </a:t>
            </a:r>
            <a:r>
              <a:rPr lang="en-US" sz="1050" dirty="0" err="1" smtClean="0">
                <a:latin typeface="Times New Roman" panose="02020603050405020304" pitchFamily="18" charset="0"/>
                <a:ea typeface="Times New Roman" panose="02020603050405020304" pitchFamily="18" charset="0"/>
                <a:cs typeface="Times New Roman" panose="02020603050405020304" pitchFamily="18" charset="0"/>
              </a:rPr>
              <a:t>Công</a:t>
            </a:r>
            <a:r>
              <a:rPr lang="en-US" sz="105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cụ</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giao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hai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chiều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xóa</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Metastore</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lưu</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trữ</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tin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về</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ea typeface="Times New Roman" panose="02020603050405020304" pitchFamily="18" charset="0"/>
                <a:cs typeface="Times New Roman" panose="02020603050405020304" pitchFamily="18" charset="0"/>
              </a:rPr>
              <a:t>cột</a:t>
            </a:r>
            <a:r>
              <a:rPr lang="en-US" sz="1050" dirty="0">
                <a:latin typeface="Times New Roman" panose="02020603050405020304" pitchFamily="18" charset="0"/>
                <a:ea typeface="Times New Roman" panose="02020603050405020304" pitchFamily="18" charset="0"/>
                <a:cs typeface="Times New Roman" panose="02020603050405020304" pitchFamily="18" charset="0"/>
              </a:rPr>
              <a:t>.</a:t>
            </a:r>
            <a:endParaRPr lang="vi-VN"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5205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77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Các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chế độ hoạt động trong Hive</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812747" y="1603248"/>
            <a:ext cx="4026453" cy="1976567"/>
          </a:xfrm>
          <a:prstGeom prst="rect">
            <a:avLst/>
          </a:prstGeom>
        </p:spPr>
        <p:txBody>
          <a:bodyPr wrap="square">
            <a:spAutoFit/>
          </a:bodyPr>
          <a:lstStyle/>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Local Mode: </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Được sử dụng khi hadoop có một nút dữ liệu và dữ liệu nhỏ.</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Việc xử lý sẽ rất nhanh trên các bộ dữ liệu nhỏ hơn có trong máy cục bộ.</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MapReduce Mode:</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Được sử dụng khi hadoop có nhiều nút dữ liệu và dữ liệu được trải trên các ghi chú dữ liệu khác nhau.</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Xử lý bộ dữ liệu lớn có thể hiệu quả hơn khi sử dụng chế độ này.</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38771" y="1673352"/>
            <a:ext cx="3428429" cy="2417064"/>
          </a:xfrm>
          <a:prstGeom prst="rect">
            <a:avLst/>
          </a:prstGeom>
        </p:spPr>
      </p:pic>
    </p:spTree>
    <p:extLst>
      <p:ext uri="{BB962C8B-B14F-4D97-AF65-F5344CB8AC3E}">
        <p14:creationId xmlns:p14="http://schemas.microsoft.com/office/powerpoint/2010/main" val="2436411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508400" y="438425"/>
            <a:ext cx="7505700" cy="954600"/>
          </a:xfrm>
          <a:prstGeom prst="rect">
            <a:avLst/>
          </a:prstGeom>
          <a:noFill/>
          <a:ln>
            <a:noFill/>
          </a:ln>
        </p:spPr>
        <p:txBody>
          <a:bodyPr spcFirstLastPara="1" wrap="square" lIns="91425" tIns="91425" rIns="91425" bIns="91425" anchor="t" anchorCtr="0">
            <a:normAutofit/>
          </a:bodyPr>
          <a:lstStyle/>
          <a:p>
            <a:pPr lvl="0">
              <a:buSzPts val="3111"/>
            </a:pP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1. </a:t>
            </a:r>
            <a:r>
              <a:rPr lang="en-GB" b="1" dirty="0" err="1" smtClean="0">
                <a:latin typeface="Times New Roman" panose="02020603050405020304" pitchFamily="18" charset="0"/>
                <a:ea typeface="Consolas" panose="020B0609020204030204"/>
                <a:cs typeface="Times New Roman" panose="02020603050405020304" pitchFamily="18" charset="0"/>
                <a:sym typeface="Consolas" panose="020B0609020204030204"/>
              </a:rPr>
              <a:t>Tổng</a:t>
            </a:r>
            <a:r>
              <a:rPr lang="en-GB" b="1" dirty="0" smtClean="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quan</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t>
            </a:r>
            <a:r>
              <a:rPr lang="en-GB" b="1" dirty="0" err="1">
                <a:latin typeface="Times New Roman" panose="02020603050405020304" pitchFamily="18" charset="0"/>
                <a:ea typeface="Consolas" panose="020B0609020204030204"/>
                <a:cs typeface="Times New Roman" panose="02020603050405020304" pitchFamily="18" charset="0"/>
                <a:sym typeface="Consolas" panose="020B0609020204030204"/>
              </a:rPr>
              <a:t>về</a:t>
            </a:r>
            <a:r>
              <a:rPr lang="en-GB" b="1" dirty="0">
                <a:latin typeface="Times New Roman" panose="02020603050405020304" pitchFamily="18" charset="0"/>
                <a:ea typeface="Consolas" panose="020B0609020204030204"/>
                <a:cs typeface="Times New Roman" panose="02020603050405020304" pitchFamily="18" charset="0"/>
                <a:sym typeface="Consolas" panose="020B0609020204030204"/>
              </a:rPr>
              <a:t> Apache Hive</a:t>
            </a:r>
            <a:endParaRPr b="1" dirty="0">
              <a:latin typeface="Times New Roman" panose="02020603050405020304" pitchFamily="18" charset="0"/>
              <a:ea typeface="Consolas" panose="020B0609020204030204"/>
              <a:cs typeface="Times New Roman" panose="02020603050405020304" pitchFamily="18" charset="0"/>
              <a:sym typeface="Consolas" panose="020B0609020204030204"/>
            </a:endParaRPr>
          </a:p>
        </p:txBody>
      </p:sp>
      <p:sp>
        <p:nvSpPr>
          <p:cNvPr id="152" name="Google Shape;152;p4"/>
          <p:cNvSpPr txBox="1">
            <a:spLocks noGrp="1"/>
          </p:cNvSpPr>
          <p:nvPr>
            <p:ph type="body" idx="1"/>
          </p:nvPr>
        </p:nvSpPr>
        <p:spPr>
          <a:xfrm>
            <a:off x="508400" y="1131052"/>
            <a:ext cx="2620360" cy="410553"/>
          </a:xfrm>
          <a:prstGeom prst="rect">
            <a:avLst/>
          </a:prstGeom>
          <a:noFill/>
          <a:ln>
            <a:noFill/>
          </a:ln>
        </p:spPr>
        <p:txBody>
          <a:bodyPr spcFirstLastPara="1" wrap="square" lIns="91425" tIns="91425" rIns="91425" bIns="91425" anchor="t" anchorCtr="0">
            <a:normAutofit fontScale="62500" lnSpcReduction="20000"/>
          </a:bodyPr>
          <a:lstStyle/>
          <a:p>
            <a:pPr marL="76200" lvl="0" indent="0" algn="just">
              <a:buClr>
                <a:srgbClr val="494949"/>
              </a:buClr>
              <a:buSzPts val="2400"/>
              <a:buNone/>
            </a:pPr>
            <a:r>
              <a:rPr lang="vi-VN" sz="1600" b="1" dirty="0" smtClean="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Tổ </a:t>
            </a:r>
            <a:r>
              <a:rPr lang="vi-VN" sz="1600" b="1" dirty="0">
                <a:solidFill>
                  <a:srgbClr val="494949"/>
                </a:solidFill>
                <a:latin typeface="Times New Roman" panose="02020603050405020304" pitchFamily="18" charset="0"/>
                <a:ea typeface="Consolas" panose="020B0609020204030204"/>
                <a:cs typeface="Times New Roman" panose="02020603050405020304" pitchFamily="18" charset="0"/>
                <a:sym typeface="Consolas" panose="020B0609020204030204"/>
              </a:rPr>
              <a:t>chức dữ liệu và kiểu dữ liệu trong Hive</a:t>
            </a:r>
          </a:p>
        </p:txBody>
      </p:sp>
      <p:cxnSp>
        <p:nvCxnSpPr>
          <p:cNvPr id="9" name="Straight Connector 8"/>
          <p:cNvCxnSpPr/>
          <p:nvPr/>
        </p:nvCxnSpPr>
        <p:spPr>
          <a:xfrm flipH="1">
            <a:off x="4659162" y="1603248"/>
            <a:ext cx="10374" cy="2904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08400" y="1539861"/>
            <a:ext cx="3715557" cy="1091581"/>
          </a:xfrm>
          <a:prstGeom prst="rect">
            <a:avLst/>
          </a:prstGeom>
        </p:spPr>
        <p:txBody>
          <a:bodyPr wrap="square">
            <a:spAutoFit/>
          </a:bodyPr>
          <a:lstStyle/>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Dữ liệu được tổ chức thành 3 định dạng trong HIVE.</a:t>
            </a: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Tables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Partitions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Aft>
                <a:spcPts val="800"/>
              </a:spcAft>
              <a:tabLst>
                <a:tab pos="685800" algn="l"/>
              </a:tabLst>
            </a:pPr>
            <a:r>
              <a:rPr lang="vi-VN" sz="1050" dirty="0">
                <a:latin typeface="Times New Roman" panose="02020603050405020304" pitchFamily="18" charset="0"/>
                <a:ea typeface="Times New Roman" panose="02020603050405020304" pitchFamily="18" charset="0"/>
                <a:cs typeface="Times New Roman" panose="02020603050405020304" pitchFamily="18" charset="0"/>
              </a:rPr>
              <a:t> - </a:t>
            </a:r>
            <a:r>
              <a:rPr lang="vi-VN" sz="1050" dirty="0" smtClean="0">
                <a:latin typeface="Times New Roman" panose="02020603050405020304" pitchFamily="18" charset="0"/>
                <a:ea typeface="Times New Roman" panose="02020603050405020304" pitchFamily="18" charset="0"/>
                <a:cs typeface="Times New Roman" panose="02020603050405020304" pitchFamily="18" charset="0"/>
              </a:rPr>
              <a:t>Buckets</a:t>
            </a:r>
            <a:endParaRPr lang="vi-VN" sz="105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Hive Data Model - Learn to Develop Data Models in Hive - DataFlair"/>
          <p:cNvPicPr/>
          <p:nvPr/>
        </p:nvPicPr>
        <p:blipFill>
          <a:blip r:embed="rId3">
            <a:extLst>
              <a:ext uri="{28A0092B-C50C-407E-A947-70E740481C1C}">
                <a14:useLocalDpi xmlns:a14="http://schemas.microsoft.com/office/drawing/2010/main" val="0"/>
              </a:ext>
            </a:extLst>
          </a:blip>
          <a:srcRect/>
          <a:stretch>
            <a:fillRect/>
          </a:stretch>
        </p:blipFill>
        <p:spPr>
          <a:xfrm>
            <a:off x="1737360" y="1798681"/>
            <a:ext cx="2689964" cy="1097665"/>
          </a:xfrm>
          <a:prstGeom prst="rect">
            <a:avLst/>
          </a:prstGeom>
          <a:noFill/>
          <a:ln>
            <a:noFill/>
          </a:ln>
        </p:spPr>
      </p:pic>
      <p:pic>
        <p:nvPicPr>
          <p:cNvPr id="10" name="Picture 9" descr="Hive Data Types | Classifying Two Type in Hive Data Types"/>
          <p:cNvPicPr/>
          <p:nvPr/>
        </p:nvPicPr>
        <p:blipFill>
          <a:blip r:embed="rId4">
            <a:extLst>
              <a:ext uri="{28A0092B-C50C-407E-A947-70E740481C1C}">
                <a14:useLocalDpi xmlns:a14="http://schemas.microsoft.com/office/drawing/2010/main" val="0"/>
              </a:ext>
            </a:extLst>
          </a:blip>
          <a:srcRect/>
          <a:stretch>
            <a:fillRect/>
          </a:stretch>
        </p:blipFill>
        <p:spPr>
          <a:xfrm>
            <a:off x="1794957" y="3302002"/>
            <a:ext cx="2620175" cy="1465070"/>
          </a:xfrm>
          <a:prstGeom prst="rect">
            <a:avLst/>
          </a:prstGeom>
          <a:noFill/>
          <a:ln>
            <a:noFill/>
          </a:ln>
        </p:spPr>
      </p:pic>
      <p:sp>
        <p:nvSpPr>
          <p:cNvPr id="3" name="Rectangle 2"/>
          <p:cNvSpPr/>
          <p:nvPr/>
        </p:nvSpPr>
        <p:spPr>
          <a:xfrm>
            <a:off x="4907470" y="1558066"/>
            <a:ext cx="3785426" cy="1578894"/>
          </a:xfrm>
          <a:prstGeom prst="rect">
            <a:avLst/>
          </a:prstGeom>
        </p:spPr>
        <p:txBody>
          <a:bodyPr wrap="square">
            <a:spAutoFit/>
          </a:bodyPr>
          <a:lstStyle/>
          <a:p>
            <a:pPr algn="just">
              <a:lnSpc>
                <a:spcPct val="115000"/>
              </a:lnSpc>
            </a:pPr>
            <a:r>
              <a:rPr lang="vi-VN" sz="1200" dirty="0" smtClean="0">
                <a:latin typeface="Times New Roman" panose="02020603050405020304" pitchFamily="18" charset="0"/>
                <a:ea typeface="Calibri" panose="020F0502020204030204" pitchFamily="34" charset="0"/>
              </a:rPr>
              <a:t>- Hive </a:t>
            </a:r>
            <a:r>
              <a:rPr lang="vi-VN" sz="1200" dirty="0">
                <a:latin typeface="Times New Roman" panose="02020603050405020304" pitchFamily="18" charset="0"/>
                <a:ea typeface="Calibri" panose="020F0502020204030204" pitchFamily="34" charset="0"/>
              </a:rPr>
              <a:t>có một vài hạn chế như không cho insert dữ liệu vào bảng. Các câu lệnh quen thuộc trong SQL như INSERT INTO, DELETE hay UPDATE đều được lược bỏ trong Hive.</a:t>
            </a:r>
          </a:p>
          <a:p>
            <a:pPr algn="just">
              <a:lnSpc>
                <a:spcPct val="115000"/>
              </a:lnSpc>
            </a:pPr>
            <a:r>
              <a:rPr lang="vi-VN" sz="1200" dirty="0" smtClean="0">
                <a:latin typeface="Times New Roman" panose="02020603050405020304" pitchFamily="18" charset="0"/>
                <a:ea typeface="Calibri" panose="020F0502020204030204" pitchFamily="34" charset="0"/>
              </a:rPr>
              <a:t>- Hive </a:t>
            </a:r>
            <a:r>
              <a:rPr lang="vi-VN" sz="1200" dirty="0">
                <a:latin typeface="Times New Roman" panose="02020603050405020304" pitchFamily="18" charset="0"/>
                <a:ea typeface="Calibri" panose="020F0502020204030204" pitchFamily="34" charset="0"/>
              </a:rPr>
              <a:t>không hỗ trợ chèn vô bảng hay partition mà ta chỉ có thể overwrite lại toàn bộ dữ liệu INSERT OVERWRITE TABLE TEST</a:t>
            </a:r>
          </a:p>
        </p:txBody>
      </p:sp>
      <p:sp>
        <p:nvSpPr>
          <p:cNvPr id="4" name="Rectangle 3"/>
          <p:cNvSpPr/>
          <p:nvPr/>
        </p:nvSpPr>
        <p:spPr>
          <a:xfrm>
            <a:off x="508400" y="2987584"/>
            <a:ext cx="2082400" cy="1826654"/>
          </a:xfrm>
          <a:prstGeom prst="rect">
            <a:avLst/>
          </a:prstGeom>
        </p:spPr>
        <p:txBody>
          <a:bodyPr wrap="square">
            <a:spAutoFit/>
          </a:bodyPr>
          <a:lstStyle/>
          <a:p>
            <a:pPr algn="just">
              <a:lnSpc>
                <a:spcPct val="115000"/>
              </a:lnSpc>
            </a:pP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liệu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gốc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a:t>
            </a:r>
            <a:endParaRPr lang="vi-VN" dirty="0"/>
          </a:p>
          <a:p>
            <a:pPr algn="just">
              <a:lnSpc>
                <a:spcPct val="115000"/>
              </a:lnSpc>
            </a:pPr>
            <a:r>
              <a:rPr lang="en-US" dirty="0">
                <a:latin typeface="Times New Roman" panose="02020603050405020304" pitchFamily="18" charset="0"/>
                <a:ea typeface="Times New Roman" panose="02020603050405020304" pitchFamily="18" charset="0"/>
              </a:rPr>
              <a:t>- Integers</a:t>
            </a:r>
          </a:p>
          <a:p>
            <a:pPr algn="just">
              <a:lnSpc>
                <a:spcPct val="115000"/>
              </a:lnSpc>
            </a:pPr>
            <a:r>
              <a:rPr lang="en-US" dirty="0">
                <a:latin typeface="Times New Roman" panose="02020603050405020304" pitchFamily="18" charset="0"/>
                <a:ea typeface="Times New Roman" panose="02020603050405020304" pitchFamily="18" charset="0"/>
              </a:rPr>
              <a:t>- Boolean type</a:t>
            </a:r>
          </a:p>
          <a:p>
            <a:pPr algn="just">
              <a:lnSpc>
                <a:spcPct val="115000"/>
              </a:lnSpc>
            </a:pP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Floating</a:t>
            </a:r>
            <a:endParaRPr lang="en-US" dirty="0">
              <a:latin typeface="Times New Roman" panose="02020603050405020304" pitchFamily="18" charset="0"/>
              <a:ea typeface="Times New Roman" panose="02020603050405020304" pitchFamily="18" charset="0"/>
            </a:endParaRPr>
          </a:p>
          <a:p>
            <a:pPr algn="just">
              <a:lnSpc>
                <a:spcPct val="115000"/>
              </a:lnSpc>
            </a:pPr>
            <a:r>
              <a:rPr lang="vi-VN" dirty="0">
                <a:latin typeface="Times New Roman" panose="02020603050405020304" pitchFamily="18" charset="0"/>
                <a:ea typeface="Times New Roman" panose="02020603050405020304" pitchFamily="18" charset="0"/>
              </a:rPr>
              <a:t>- Structs</a:t>
            </a:r>
            <a:endParaRPr lang="en-US" dirty="0">
              <a:latin typeface="Times New Roman" panose="02020603050405020304" pitchFamily="18" charset="0"/>
              <a:ea typeface="Times New Roman" panose="02020603050405020304" pitchFamily="18" charset="0"/>
            </a:endParaRPr>
          </a:p>
          <a:p>
            <a:pPr algn="just">
              <a:lnSpc>
                <a:spcPct val="115000"/>
              </a:lnSpc>
            </a:pPr>
            <a:r>
              <a:rPr lang="en-US" dirty="0">
                <a:latin typeface="Times New Roman" panose="02020603050405020304" pitchFamily="18" charset="0"/>
                <a:ea typeface="Times New Roman" panose="02020603050405020304" pitchFamily="18" charset="0"/>
              </a:rPr>
              <a:t>- Maps</a:t>
            </a:r>
          </a:p>
          <a:p>
            <a:pPr algn="just">
              <a:lnSpc>
                <a:spcPct val="115000"/>
              </a:lnSpc>
            </a:pPr>
            <a:r>
              <a:rPr lang="vi-VN" dirty="0">
                <a:latin typeface="Times New Roman" panose="02020603050405020304" pitchFamily="18" charset="0"/>
                <a:ea typeface="Times New Roman" panose="02020603050405020304" pitchFamily="18" charset="0"/>
              </a:rPr>
              <a:t>- Arrays</a:t>
            </a:r>
          </a:p>
        </p:txBody>
      </p:sp>
      <p:sp>
        <p:nvSpPr>
          <p:cNvPr id="6" name="Rectangle 5"/>
          <p:cNvSpPr/>
          <p:nvPr/>
        </p:nvSpPr>
        <p:spPr>
          <a:xfrm>
            <a:off x="4709013" y="1126075"/>
            <a:ext cx="1195199" cy="340093"/>
          </a:xfrm>
          <a:prstGeom prst="rect">
            <a:avLst/>
          </a:prstGeom>
        </p:spPr>
        <p:txBody>
          <a:bodyPr wrap="none">
            <a:spAutoFit/>
          </a:bodyPr>
          <a:lstStyle/>
          <a:p>
            <a:pPr indent="270510" algn="just">
              <a:lnSpc>
                <a:spcPct val="115000"/>
              </a:lnSpc>
            </a:pPr>
            <a:r>
              <a:rPr lang="en-US" b="1" dirty="0" err="1">
                <a:latin typeface="Times New Roman" panose="02020603050405020304" pitchFamily="18" charset="0"/>
                <a:ea typeface="Times New Roman" panose="02020603050405020304" pitchFamily="18" charset="0"/>
              </a:rPr>
              <a:t>Hạn</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chế</a:t>
            </a:r>
            <a:r>
              <a:rPr lang="en-US" b="1" dirty="0">
                <a:latin typeface="Times New Roman" panose="02020603050405020304" pitchFamily="18" charset="0"/>
                <a:ea typeface="Times New Roman" panose="02020603050405020304" pitchFamily="18" charset="0"/>
              </a:rPr>
              <a:t>: </a:t>
            </a:r>
            <a:endParaRPr lang="vi-V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7575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2956</Words>
  <Application>Microsoft Office PowerPoint</Application>
  <PresentationFormat>On-screen Show (16:9)</PresentationFormat>
  <Paragraphs>249</Paragraphs>
  <Slides>62</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Calibri</vt:lpstr>
      <vt:lpstr>等线 Light</vt:lpstr>
      <vt:lpstr>Consolas</vt:lpstr>
      <vt:lpstr>Comfortaa</vt:lpstr>
      <vt:lpstr>Roboto</vt:lpstr>
      <vt:lpstr>Arial</vt:lpstr>
      <vt:lpstr>Times New Roman</vt:lpstr>
      <vt:lpstr>Nunito</vt:lpstr>
      <vt:lpstr>Calibri Light</vt:lpstr>
      <vt:lpstr>Shift</vt:lpstr>
      <vt:lpstr>PowerPoint Presentation</vt:lpstr>
      <vt:lpstr>Danh sách thành viên nhóm:</vt:lpstr>
      <vt:lpstr>PowerPoint Presentation</vt:lpstr>
      <vt:lpstr>1. Tổng quan về Apache Hive</vt:lpstr>
      <vt:lpstr>1. Tổng quan về Apache Hive</vt:lpstr>
      <vt:lpstr>1. Tổng quan về Apache Hive</vt:lpstr>
      <vt:lpstr>1. Tổng quan về Apache Hive</vt:lpstr>
      <vt:lpstr>1. Tổng quan về Apache Hive</vt:lpstr>
      <vt:lpstr>1. Tổng quan về Apache Hive</vt:lpstr>
      <vt:lpstr>1. Tổng quan về Apache Hive</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2. Cài Hive trên AWS sử dụng EMR</vt:lpstr>
      <vt:lpstr>3. KẾT LUẬN</vt:lpstr>
      <vt:lpstr>3. KẾT LUẬN</vt:lpstr>
      <vt:lpstr>3. KẾT LUẬN</vt:lpstr>
      <vt:lpstr>3. KẾT LUẬN</vt:lpstr>
      <vt:lpstr>CẢM ƠN THẦY ĐÃ LẮNG  NGHE PHẦN TRÌNH BÀY CỦA NHÓM 6O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Đức Anh Phan Văn</cp:lastModifiedBy>
  <cp:revision>46</cp:revision>
  <dcterms:created xsi:type="dcterms:W3CDTF">2022-11-24T12:40:49Z</dcterms:created>
  <dcterms:modified xsi:type="dcterms:W3CDTF">2022-11-28T06:19:24Z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56C53CE74CEC41F68D4279C1B5F70AF5</vt:lpwstr>
  </property>
  <property fmtid="{D5CDD505-2E9C-101B-9397-08002B2CF9AE}" pid="3" name="KSOProductBuildVer">
    <vt:lpwstr>1033-11.2.0.11417</vt:lpwstr>
  </property>
</Properties>
</file>